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726" r:id="rId4"/>
  </p:sldMasterIdLst>
  <p:notesMasterIdLst>
    <p:notesMasterId r:id="rId34"/>
  </p:notesMasterIdLst>
  <p:handoutMasterIdLst>
    <p:handoutMasterId r:id="rId35"/>
  </p:handoutMasterIdLst>
  <p:sldIdLst>
    <p:sldId id="326" r:id="rId5"/>
    <p:sldId id="407" r:id="rId6"/>
    <p:sldId id="406" r:id="rId7"/>
    <p:sldId id="408" r:id="rId8"/>
    <p:sldId id="409" r:id="rId9"/>
    <p:sldId id="410" r:id="rId10"/>
    <p:sldId id="411" r:id="rId11"/>
    <p:sldId id="412" r:id="rId12"/>
    <p:sldId id="413" r:id="rId13"/>
    <p:sldId id="414" r:id="rId14"/>
    <p:sldId id="415" r:id="rId15"/>
    <p:sldId id="416" r:id="rId16"/>
    <p:sldId id="417" r:id="rId17"/>
    <p:sldId id="418" r:id="rId18"/>
    <p:sldId id="419" r:id="rId19"/>
    <p:sldId id="420" r:id="rId20"/>
    <p:sldId id="421" r:id="rId21"/>
    <p:sldId id="422" r:id="rId22"/>
    <p:sldId id="423" r:id="rId23"/>
    <p:sldId id="424" r:id="rId24"/>
    <p:sldId id="425" r:id="rId25"/>
    <p:sldId id="426" r:id="rId26"/>
    <p:sldId id="427" r:id="rId27"/>
    <p:sldId id="428" r:id="rId28"/>
    <p:sldId id="429" r:id="rId29"/>
    <p:sldId id="430" r:id="rId30"/>
    <p:sldId id="431" r:id="rId31"/>
    <p:sldId id="434" r:id="rId32"/>
    <p:sldId id="375" r:id="rId33"/>
  </p:sldIdLst>
  <p:sldSz cx="9144000" cy="5143500" type="screen16x9"/>
  <p:notesSz cx="7023100" cy="9309100"/>
  <p:defaultTextStyle>
    <a:defPPr>
      <a:defRPr lang="de-CH"/>
    </a:defPPr>
    <a:lvl1pPr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4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1">
          <p15:clr>
            <a:srgbClr val="A4A3A4"/>
          </p15:clr>
        </p15:guide>
        <p15:guide id="4" pos="28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>
          <p15:clr>
            <a:srgbClr val="A4A3A4"/>
          </p15:clr>
        </p15:guide>
        <p15:guide id="2" pos="221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urrer Bettina" initials="dub" lastIdx="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648FFF"/>
    <a:srgbClr val="FE6100"/>
    <a:srgbClr val="C8C8C8"/>
    <a:srgbClr val="FFB000"/>
    <a:srgbClr val="FF8D00"/>
    <a:srgbClr val="785EF0"/>
    <a:srgbClr val="5A5A50"/>
    <a:srgbClr val="DC267F"/>
    <a:srgbClr val="6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63" autoAdjust="0"/>
    <p:restoredTop sz="72856" autoAdjust="0"/>
  </p:normalViewPr>
  <p:slideViewPr>
    <p:cSldViewPr snapToGrid="0">
      <p:cViewPr varScale="1">
        <p:scale>
          <a:sx n="146" d="100"/>
          <a:sy n="146" d="100"/>
        </p:scale>
        <p:origin x="522" y="108"/>
      </p:cViewPr>
      <p:guideLst>
        <p:guide orient="horz" pos="2164"/>
        <p:guide pos="2880"/>
        <p:guide orient="horz" pos="1621"/>
        <p:guide pos="288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2100" y="76"/>
      </p:cViewPr>
      <p:guideLst>
        <p:guide orient="horz" pos="2932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334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9758" y="0"/>
            <a:ext cx="304334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43645"/>
            <a:ext cx="304334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0" tIns="45715" rIns="91430" bIns="45715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9758" y="8843645"/>
            <a:ext cx="304334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0" tIns="45715" rIns="91430" bIns="4571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fld id="{5539B3AE-4F5B-4C8A-901D-39FC07883CC1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804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334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9758" y="0"/>
            <a:ext cx="304334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11163" y="698500"/>
            <a:ext cx="6200775" cy="34893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6415" y="4421824"/>
            <a:ext cx="5150273" cy="4189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3645"/>
            <a:ext cx="304334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0" tIns="45715" rIns="91430" bIns="45715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9758" y="8843645"/>
            <a:ext cx="304334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0" tIns="45715" rIns="91430" bIns="4571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fld id="{A1435824-F435-405F-82FC-C5B86CD5CBFE}" type="slidenum">
              <a:rPr lang="de-CH"/>
              <a:pPr>
                <a:defRPr/>
              </a:pPr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05510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Bild 4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85" b="20458"/>
          <a:stretch/>
        </p:blipFill>
        <p:spPr>
          <a:xfrm>
            <a:off x="66261" y="1863884"/>
            <a:ext cx="9011477" cy="3237017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88981" y="3604312"/>
            <a:ext cx="6858000" cy="648000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342900" indent="-342900">
              <a:buNone/>
              <a:defRPr kumimoji="0" lang="de-DE" sz="2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defRPr>
            </a:lvl1pPr>
          </a:lstStyle>
          <a:p>
            <a:pPr marL="0" marR="0" lvl="0" indent="0" defTabSz="68580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</a:pPr>
            <a:r>
              <a:rPr lang="de-DE"/>
              <a:t>Untertitel Arial, 22 Punkt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7051" y="1843923"/>
            <a:ext cx="7617600" cy="1638000"/>
          </a:xfrm>
          <a:prstGeom prst="rect">
            <a:avLst/>
          </a:prstGeom>
        </p:spPr>
        <p:txBody>
          <a:bodyPr/>
          <a:lstStyle>
            <a:lvl1pPr>
              <a:defRPr kumimoji="0" lang="de-DE" sz="5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Präsentationstitel Arial, 52 Punkt</a:t>
            </a:r>
          </a:p>
        </p:txBody>
      </p:sp>
      <p:sp>
        <p:nvSpPr>
          <p:cNvPr id="9" name="Text Box 32"/>
          <p:cNvSpPr txBox="1">
            <a:spLocks noChangeArrowheads="1"/>
          </p:cNvSpPr>
          <p:nvPr userDrawn="1"/>
        </p:nvSpPr>
        <p:spPr bwMode="auto">
          <a:xfrm>
            <a:off x="4572000" y="378804"/>
            <a:ext cx="3581400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1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5000"/>
              </a:lnSpc>
              <a:spcBef>
                <a:spcPct val="50000"/>
              </a:spcBef>
              <a:defRPr/>
            </a:pPr>
            <a:r>
              <a:rPr lang="de-CH" sz="800"/>
              <a:t>Eidgenössisches Departement des Innern EDI</a:t>
            </a:r>
            <a:br>
              <a:rPr lang="de-CH" sz="800"/>
            </a:br>
            <a:r>
              <a:rPr lang="de-CH" sz="800" b="1"/>
              <a:t>Bundesamt für Meteorologie und Klimatologie </a:t>
            </a:r>
            <a:r>
              <a:rPr lang="de-CH" sz="800" b="1" err="1"/>
              <a:t>MeteoSchweiz</a:t>
            </a:r>
            <a:endParaRPr lang="de-CH" sz="800"/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911188" y="362579"/>
            <a:ext cx="2011958" cy="523875"/>
            <a:chOff x="911188" y="362579"/>
            <a:chExt cx="2011958" cy="523875"/>
          </a:xfrm>
        </p:grpSpPr>
        <p:pic>
          <p:nvPicPr>
            <p:cNvPr id="11" name="Picture 37" descr="Logo_CMYK_pos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071" y="378454"/>
              <a:ext cx="1997075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44" descr="Wappen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188" y="362579"/>
              <a:ext cx="292100" cy="33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76033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 bwMode="auto">
          <a:xfrm>
            <a:off x="0" y="-6410"/>
            <a:ext cx="9162000" cy="5157000"/>
          </a:xfrm>
          <a:prstGeom prst="rect">
            <a:avLst/>
          </a:prstGeom>
          <a:solidFill>
            <a:srgbClr val="7D6E5F">
              <a:lumMod val="60000"/>
              <a:lumOff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2100" b="0" i="0" u="none" strike="noStrike" kern="0" cap="none" spc="0" normalizeH="0" baseline="0" noProof="0">
              <a:ln>
                <a:noFill/>
              </a:ln>
              <a:solidFill>
                <a:srgbClr val="B4A89C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32413" y="1808163"/>
            <a:ext cx="6081933" cy="2133875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CH"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CH"/>
              <a:t>Statement Arial normal 18. </a:t>
            </a:r>
            <a:r>
              <a:rPr lang="de-CH" err="1"/>
              <a:t>Feugiamet</a:t>
            </a:r>
            <a:r>
              <a:rPr lang="de-CH"/>
              <a:t> ad </a:t>
            </a:r>
            <a:r>
              <a:rPr lang="de-CH" err="1"/>
              <a:t>delisl</a:t>
            </a:r>
            <a:r>
              <a:rPr lang="de-CH"/>
              <a:t> in </a:t>
            </a:r>
            <a:r>
              <a:rPr lang="de-CH" err="1"/>
              <a:t>hent</a:t>
            </a:r>
            <a:r>
              <a:rPr lang="de-CH"/>
              <a:t> ad </a:t>
            </a:r>
            <a:r>
              <a:rPr lang="de-CH" err="1"/>
              <a:t>estion</a:t>
            </a:r>
            <a:r>
              <a:rPr lang="de-CH"/>
              <a:t> </a:t>
            </a:r>
            <a:r>
              <a:rPr lang="de-CH" err="1"/>
              <a:t>hent</a:t>
            </a:r>
            <a:r>
              <a:rPr lang="de-CH"/>
              <a:t> </a:t>
            </a:r>
            <a:r>
              <a:rPr lang="de-CH" err="1"/>
              <a:t>prat</a:t>
            </a:r>
            <a:r>
              <a:rPr lang="de-CH"/>
              <a:t> </a:t>
            </a:r>
            <a:r>
              <a:rPr lang="de-CH" err="1"/>
              <a:t>lortincilit</a:t>
            </a:r>
            <a:r>
              <a:rPr lang="de-CH"/>
              <a:t> </a:t>
            </a:r>
            <a:r>
              <a:rPr lang="de-CH" err="1"/>
              <a:t>utem</a:t>
            </a:r>
            <a:r>
              <a:rPr lang="de-CH"/>
              <a:t> </a:t>
            </a:r>
            <a:r>
              <a:rPr lang="de-CH" err="1"/>
              <a:t>doloreet</a:t>
            </a:r>
            <a:r>
              <a:rPr lang="de-CH"/>
              <a:t> </a:t>
            </a:r>
            <a:r>
              <a:rPr lang="de-CH" err="1"/>
              <a:t>alisis</a:t>
            </a:r>
            <a:r>
              <a:rPr lang="de-CH"/>
              <a:t> </a:t>
            </a:r>
            <a:r>
              <a:rPr lang="de-CH" err="1"/>
              <a:t>auguerc</a:t>
            </a:r>
            <a:r>
              <a:rPr lang="de-CH"/>
              <a:t> </a:t>
            </a:r>
            <a:r>
              <a:rPr lang="de-CH" err="1"/>
              <a:t>iliquatum</a:t>
            </a:r>
            <a:r>
              <a:rPr lang="de-CH"/>
              <a:t> </a:t>
            </a:r>
            <a:r>
              <a:rPr lang="de-CH" err="1"/>
              <a:t>euipsuscilis</a:t>
            </a:r>
            <a:r>
              <a:rPr lang="de-CH"/>
              <a:t> </a:t>
            </a:r>
            <a:r>
              <a:rPr lang="de-CH" err="1"/>
              <a:t>augue</a:t>
            </a:r>
            <a:r>
              <a:rPr lang="de-CH"/>
              <a:t> do </a:t>
            </a:r>
            <a:r>
              <a:rPr lang="de-CH" err="1"/>
              <a:t>consequipis</a:t>
            </a:r>
            <a:r>
              <a:rPr lang="de-CH"/>
              <a:t> </a:t>
            </a:r>
            <a:r>
              <a:rPr lang="de-CH" err="1"/>
              <a:t>nulputpat</a:t>
            </a:r>
            <a:r>
              <a:rPr lang="de-CH"/>
              <a:t> </a:t>
            </a:r>
            <a:r>
              <a:rPr lang="de-CH" err="1"/>
              <a:t>lum</a:t>
            </a:r>
            <a:r>
              <a:rPr lang="de-CH"/>
              <a:t> </a:t>
            </a:r>
            <a:r>
              <a:rPr lang="de-CH" err="1"/>
              <a:t>dolobore</a:t>
            </a:r>
            <a:r>
              <a:rPr lang="de-CH"/>
              <a:t> </a:t>
            </a:r>
            <a:r>
              <a:rPr lang="de-CH" err="1"/>
              <a:t>diodolorem</a:t>
            </a:r>
            <a:r>
              <a:rPr lang="de-CH"/>
              <a:t> </a:t>
            </a:r>
            <a:r>
              <a:rPr lang="de-CH" err="1"/>
              <a:t>nullam</a:t>
            </a:r>
            <a:r>
              <a:rPr lang="de-CH"/>
              <a:t>, </a:t>
            </a:r>
            <a:r>
              <a:rPr lang="de-CH" err="1"/>
              <a:t>susting</a:t>
            </a:r>
            <a:r>
              <a:rPr lang="de-CH"/>
              <a:t> </a:t>
            </a:r>
            <a:r>
              <a:rPr lang="de-CH" err="1"/>
              <a:t>eumsan</a:t>
            </a:r>
            <a:r>
              <a:rPr lang="de-CH"/>
              <a:t> </a:t>
            </a:r>
            <a:r>
              <a:rPr lang="de-CH" err="1"/>
              <a:t>veliquismod</a:t>
            </a:r>
            <a:r>
              <a:rPr lang="de-CH"/>
              <a:t> </a:t>
            </a:r>
            <a:r>
              <a:rPr lang="de-CH" err="1"/>
              <a:t>mincin</a:t>
            </a:r>
            <a:r>
              <a:rPr lang="de-CH"/>
              <a:t> </a:t>
            </a:r>
            <a:r>
              <a:rPr lang="de-CH" err="1"/>
              <a:t>ulluptat</a:t>
            </a:r>
            <a:r>
              <a:rPr lang="de-CH"/>
              <a:t>. </a:t>
            </a:r>
            <a:r>
              <a:rPr lang="de-CH" err="1"/>
              <a:t>Nulla</a:t>
            </a:r>
            <a:r>
              <a:rPr lang="de-CH"/>
              <a:t> </a:t>
            </a:r>
            <a:r>
              <a:rPr lang="de-CH" err="1"/>
              <a:t>commy</a:t>
            </a:r>
            <a:r>
              <a:rPr lang="de-CH"/>
              <a:t> </a:t>
            </a:r>
            <a:r>
              <a:rPr lang="de-CH" err="1"/>
              <a:t>niam</a:t>
            </a:r>
            <a:r>
              <a:rPr lang="de-CH"/>
              <a:t>, </a:t>
            </a:r>
            <a:r>
              <a:rPr lang="de-CH" err="1"/>
              <a:t>quismodit</a:t>
            </a:r>
            <a:r>
              <a:rPr lang="de-CH"/>
              <a:t> </a:t>
            </a:r>
            <a:r>
              <a:rPr lang="de-CH" err="1"/>
              <a:t>irilit</a:t>
            </a:r>
            <a:r>
              <a:rPr lang="de-CH"/>
              <a:t> </a:t>
            </a:r>
            <a:r>
              <a:rPr lang="de-CH" err="1"/>
              <a:t>incinim</a:t>
            </a:r>
            <a:r>
              <a:rPr lang="de-CH"/>
              <a:t> </a:t>
            </a:r>
            <a:r>
              <a:rPr lang="de-CH" err="1"/>
              <a:t>velisi</a:t>
            </a:r>
            <a:r>
              <a:rPr lang="de-CH"/>
              <a:t> </a:t>
            </a:r>
            <a:r>
              <a:rPr lang="de-CH" err="1"/>
              <a:t>exero</a:t>
            </a:r>
            <a:r>
              <a:rPr lang="de-CH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818013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1179830" y="1394459"/>
            <a:ext cx="7527926" cy="3163310"/>
          </a:xfrm>
          <a:prstGeom prst="rect">
            <a:avLst/>
          </a:prstGeom>
        </p:spPr>
        <p:txBody>
          <a:bodyPr/>
          <a:lstStyle>
            <a:lvl1pPr marL="266700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  <a:lvl2pPr marL="714375" indent="-257175">
              <a:buClrTx/>
              <a:buFont typeface="Symbol" panose="05050102010706020507" pitchFamily="18" charset="2"/>
              <a:buChar char="-"/>
              <a:defRPr sz="1600" baseline="0">
                <a:solidFill>
                  <a:schemeClr val="tx1"/>
                </a:solidFill>
              </a:defRPr>
            </a:lvl2pPr>
            <a:lvl3pPr>
              <a:buClrTx/>
              <a:defRPr sz="1600">
                <a:solidFill>
                  <a:schemeClr val="tx1"/>
                </a:solidFill>
              </a:defRPr>
            </a:lvl3pPr>
          </a:lstStyle>
          <a:p>
            <a:pPr lvl="0"/>
            <a:r>
              <a:rPr lang="de-CH"/>
              <a:t>Grundschrift mit Aufzählung, Arial normal, 16 Punkt</a:t>
            </a:r>
          </a:p>
          <a:p>
            <a:pPr lvl="1"/>
            <a:r>
              <a:rPr lang="de-CH"/>
              <a:t>Ebene zwei, 16 Punkt</a:t>
            </a:r>
          </a:p>
          <a:p>
            <a:pPr lvl="2"/>
            <a:endParaRPr lang="de-CH"/>
          </a:p>
        </p:txBody>
      </p:sp>
      <p:sp>
        <p:nvSpPr>
          <p:cNvPr id="14" name="Titel 3"/>
          <p:cNvSpPr>
            <a:spLocks noGrp="1"/>
          </p:cNvSpPr>
          <p:nvPr>
            <p:ph type="title" hasCustomPrompt="1"/>
          </p:nvPr>
        </p:nvSpPr>
        <p:spPr>
          <a:xfrm>
            <a:off x="1186180" y="185710"/>
            <a:ext cx="7516008" cy="708082"/>
          </a:xfrm>
          <a:prstGeom prst="rect">
            <a:avLst/>
          </a:prstGeom>
        </p:spPr>
        <p:txBody>
          <a:bodyPr/>
          <a:lstStyle>
            <a:lvl1pPr>
              <a:defRPr sz="3200" b="0"/>
            </a:lvl1pPr>
          </a:lstStyle>
          <a:p>
            <a:r>
              <a:rPr lang="de-DE"/>
              <a:t>Titel, Arial, normal, 32 Punkt</a:t>
            </a:r>
          </a:p>
        </p:txBody>
      </p:sp>
      <p:pic>
        <p:nvPicPr>
          <p:cNvPr id="7" name="Picture 44" descr="Wappen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32" y="374457"/>
            <a:ext cx="2921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hteck 5"/>
          <p:cNvSpPr/>
          <p:nvPr userDrawn="1"/>
        </p:nvSpPr>
        <p:spPr bwMode="auto">
          <a:xfrm>
            <a:off x="1237323" y="4657056"/>
            <a:ext cx="1274102" cy="26133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1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1124042" y="4626489"/>
            <a:ext cx="1265367" cy="8978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1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5" name="Rechteck 14"/>
          <p:cNvSpPr/>
          <p:nvPr userDrawn="1"/>
        </p:nvSpPr>
        <p:spPr>
          <a:xfrm>
            <a:off x="7659141" y="4861583"/>
            <a:ext cx="107503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1EE35605-8AB3-442C-A293-9F31FDF185BC}" type="slidenum">
              <a:rPr lang="de-CH" sz="800" smtClean="0">
                <a:solidFill>
                  <a:prstClr val="black"/>
                </a:solidFill>
                <a:latin typeface="Roboto Light"/>
                <a:cs typeface="Roboto Light"/>
              </a:rPr>
              <a:pPr algn="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‹N°›</a:t>
            </a:fld>
            <a:endParaRPr lang="de-DE" sz="900">
              <a:solidFill>
                <a:prstClr val="black"/>
              </a:solidFill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556533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auto">
          <a:xfrm>
            <a:off x="1237323" y="4657056"/>
            <a:ext cx="1274102" cy="26133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1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1124042" y="4626489"/>
            <a:ext cx="1265367" cy="8978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1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5" name="Rechteck 14"/>
          <p:cNvSpPr/>
          <p:nvPr userDrawn="1"/>
        </p:nvSpPr>
        <p:spPr>
          <a:xfrm>
            <a:off x="7659141" y="4861583"/>
            <a:ext cx="107503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1EE35605-8AB3-442C-A293-9F31FDF185BC}" type="slidenum">
              <a:rPr lang="de-CH" sz="800" smtClean="0">
                <a:solidFill>
                  <a:prstClr val="black"/>
                </a:solidFill>
                <a:latin typeface="Roboto Light"/>
                <a:cs typeface="Roboto Light"/>
              </a:rPr>
              <a:pPr algn="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‹N°›</a:t>
            </a:fld>
            <a:endParaRPr lang="de-DE" sz="900">
              <a:solidFill>
                <a:prstClr val="black"/>
              </a:solidFill>
              <a:latin typeface="Roboto Light"/>
              <a:cs typeface="Roboto Light"/>
            </a:endParaRPr>
          </a:p>
        </p:txBody>
      </p:sp>
      <p:sp>
        <p:nvSpPr>
          <p:cNvPr id="9" name="Textfeld 8"/>
          <p:cNvSpPr txBox="1"/>
          <p:nvPr userDrawn="1"/>
        </p:nvSpPr>
        <p:spPr>
          <a:xfrm>
            <a:off x="806700" y="884760"/>
            <a:ext cx="3390672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CH" sz="3200" b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endParaRPr lang="de-CH" sz="3200" b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endParaRPr lang="de-CH" sz="2400" b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endParaRPr lang="de-CH" sz="280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de-CH" sz="1800" i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           </a:t>
            </a:r>
            <a:endParaRPr lang="en-US" sz="1800" i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Grafik 11" descr="cid:image003.png@01D6CCB4.C6FA4B80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2475774"/>
            <a:ext cx="3600000" cy="216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44" descr="Wappe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32" y="374457"/>
            <a:ext cx="2921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Inhaltsplatzhalter 2"/>
          <p:cNvSpPr>
            <a:spLocks noGrp="1"/>
          </p:cNvSpPr>
          <p:nvPr>
            <p:ph sz="quarter" idx="10" hasCustomPrompt="1"/>
          </p:nvPr>
        </p:nvSpPr>
        <p:spPr>
          <a:xfrm>
            <a:off x="684000" y="900000"/>
            <a:ext cx="5859146" cy="3619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CH" sz="3200" b="1" smtClean="0">
                <a:solidFill>
                  <a:schemeClr val="tx1"/>
                </a:solidFill>
                <a:effectLst/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 sz="2800"/>
            </a:lvl3pPr>
          </a:lstStyle>
          <a:p>
            <a:pPr lvl="0"/>
            <a:r>
              <a:rPr lang="de-CH"/>
              <a:t>Titel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560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s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>
          <a:xfrm>
            <a:off x="1290227" y="3001610"/>
            <a:ext cx="2284015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400" b="1" err="1">
                <a:solidFill>
                  <a:srgbClr val="000000"/>
                </a:solidFill>
                <a:latin typeface="Arial" charset="0"/>
              </a:rPr>
              <a:t>MeteoSvizzera</a:t>
            </a:r>
            <a:endParaRPr lang="de-DE" sz="1400">
              <a:solidFill>
                <a:srgbClr val="000000"/>
              </a:solidFill>
              <a:latin typeface="Arial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400">
                <a:solidFill>
                  <a:srgbClr val="000000"/>
                </a:solidFill>
                <a:latin typeface="Arial" charset="0"/>
              </a:rPr>
              <a:t>Via ai Monti 146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400">
                <a:solidFill>
                  <a:srgbClr val="000000"/>
                </a:solidFill>
                <a:latin typeface="Arial" charset="0"/>
              </a:rPr>
              <a:t>CH-6605 Locarno-Monti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400">
                <a:solidFill>
                  <a:srgbClr val="000000"/>
                </a:solidFill>
                <a:latin typeface="Arial" charset="0"/>
              </a:rPr>
              <a:t>T +41 58 460 92 22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400" err="1">
                <a:solidFill>
                  <a:srgbClr val="000000"/>
                </a:solidFill>
                <a:latin typeface="Arial" charset="0"/>
              </a:rPr>
              <a:t>www.meteosvizzera.ch</a:t>
            </a:r>
            <a:endParaRPr lang="de-DE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Rechteck 14"/>
          <p:cNvSpPr/>
          <p:nvPr userDrawn="1"/>
        </p:nvSpPr>
        <p:spPr>
          <a:xfrm>
            <a:off x="4014378" y="3001610"/>
            <a:ext cx="2005422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400" b="1" err="1">
                <a:solidFill>
                  <a:srgbClr val="000000"/>
                </a:solidFill>
                <a:latin typeface="Arial" charset="0"/>
              </a:rPr>
              <a:t>MétéoSuisse</a:t>
            </a:r>
            <a:endParaRPr lang="de-DE" sz="1400">
              <a:solidFill>
                <a:srgbClr val="000000"/>
              </a:solidFill>
              <a:latin typeface="Arial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400">
                <a:solidFill>
                  <a:srgbClr val="000000"/>
                </a:solidFill>
                <a:latin typeface="Arial" charset="0"/>
              </a:rPr>
              <a:t>7bis, </a:t>
            </a:r>
            <a:r>
              <a:rPr lang="de-DE" sz="1400" err="1">
                <a:solidFill>
                  <a:srgbClr val="000000"/>
                </a:solidFill>
                <a:latin typeface="Arial" charset="0"/>
              </a:rPr>
              <a:t>av</a:t>
            </a:r>
            <a:r>
              <a:rPr lang="de-DE" sz="1400">
                <a:solidFill>
                  <a:srgbClr val="000000"/>
                </a:solidFill>
                <a:latin typeface="Arial" charset="0"/>
              </a:rPr>
              <a:t>. de la </a:t>
            </a:r>
            <a:r>
              <a:rPr lang="de-DE" sz="1400" err="1">
                <a:solidFill>
                  <a:srgbClr val="000000"/>
                </a:solidFill>
                <a:latin typeface="Arial" charset="0"/>
              </a:rPr>
              <a:t>Paix</a:t>
            </a:r>
            <a:endParaRPr lang="de-DE" sz="1400">
              <a:solidFill>
                <a:srgbClr val="000000"/>
              </a:solidFill>
              <a:latin typeface="Arial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400">
                <a:solidFill>
                  <a:srgbClr val="000000"/>
                </a:solidFill>
                <a:latin typeface="Arial" charset="0"/>
              </a:rPr>
              <a:t>CH-1211 Genève 2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400">
                <a:solidFill>
                  <a:srgbClr val="000000"/>
                </a:solidFill>
                <a:latin typeface="Arial" charset="0"/>
              </a:rPr>
              <a:t>T +41 58 460 98 88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400" err="1">
                <a:solidFill>
                  <a:srgbClr val="000000"/>
                </a:solidFill>
                <a:latin typeface="Arial" charset="0"/>
              </a:rPr>
              <a:t>www.meteosuisse.ch</a:t>
            </a:r>
            <a:endParaRPr lang="de-DE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6" name="Rechteck 15"/>
          <p:cNvSpPr/>
          <p:nvPr userDrawn="1"/>
        </p:nvSpPr>
        <p:spPr>
          <a:xfrm>
            <a:off x="6484528" y="3001610"/>
            <a:ext cx="2102930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400" b="1" err="1">
                <a:solidFill>
                  <a:srgbClr val="000000"/>
                </a:solidFill>
                <a:latin typeface="Arial" charset="0"/>
              </a:rPr>
              <a:t>MétéoSuisse</a:t>
            </a:r>
            <a:endParaRPr lang="de-DE" sz="1400">
              <a:solidFill>
                <a:srgbClr val="000000"/>
              </a:solidFill>
              <a:latin typeface="Arial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400" err="1">
                <a:solidFill>
                  <a:srgbClr val="000000"/>
                </a:solidFill>
                <a:latin typeface="Arial" charset="0"/>
              </a:rPr>
              <a:t>Chemin</a:t>
            </a:r>
            <a:r>
              <a:rPr lang="de-DE" sz="1400">
                <a:solidFill>
                  <a:srgbClr val="000000"/>
                </a:solidFill>
                <a:latin typeface="Arial" charset="0"/>
              </a:rPr>
              <a:t> de </a:t>
            </a:r>
            <a:r>
              <a:rPr lang="de-DE" sz="1400" err="1">
                <a:solidFill>
                  <a:srgbClr val="000000"/>
                </a:solidFill>
                <a:latin typeface="Arial" charset="0"/>
              </a:rPr>
              <a:t>l‘Aérologie</a:t>
            </a:r>
            <a:endParaRPr lang="de-DE" sz="1400">
              <a:solidFill>
                <a:srgbClr val="000000"/>
              </a:solidFill>
              <a:latin typeface="Arial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400">
                <a:solidFill>
                  <a:srgbClr val="000000"/>
                </a:solidFill>
                <a:latin typeface="Arial" charset="0"/>
              </a:rPr>
              <a:t>CH-1530 Payerne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400">
                <a:solidFill>
                  <a:srgbClr val="000000"/>
                </a:solidFill>
                <a:latin typeface="Arial" charset="0"/>
              </a:rPr>
              <a:t>T +41 58 460 94 44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400" err="1">
                <a:solidFill>
                  <a:srgbClr val="000000"/>
                </a:solidFill>
                <a:latin typeface="Arial" charset="0"/>
              </a:rPr>
              <a:t>www.meteosuisse.ch</a:t>
            </a:r>
            <a:endParaRPr lang="de-DE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" name="Rechteck 19"/>
          <p:cNvSpPr/>
          <p:nvPr userDrawn="1"/>
        </p:nvSpPr>
        <p:spPr>
          <a:xfrm>
            <a:off x="1277766" y="1217260"/>
            <a:ext cx="3441290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600" b="1" err="1">
                <a:solidFill>
                  <a:srgbClr val="000000"/>
                </a:solidFill>
                <a:latin typeface="Arial" charset="0"/>
              </a:rPr>
              <a:t>MeteoSchweiz</a:t>
            </a:r>
            <a:r>
              <a:rPr lang="de-DE" sz="1600" b="1">
                <a:solidFill>
                  <a:srgbClr val="000000"/>
                </a:solidFill>
                <a:latin typeface="Arial" charset="0"/>
              </a:rPr>
              <a:t>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600">
                <a:solidFill>
                  <a:srgbClr val="000000"/>
                </a:solidFill>
                <a:latin typeface="Arial" charset="0"/>
              </a:rPr>
              <a:t>Operation Center 1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600">
                <a:solidFill>
                  <a:srgbClr val="000000"/>
                </a:solidFill>
                <a:latin typeface="Arial" charset="0"/>
              </a:rPr>
              <a:t>CH-8058 Zürich-Flughafen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600">
                <a:solidFill>
                  <a:srgbClr val="000000"/>
                </a:solidFill>
                <a:latin typeface="Arial" charset="0"/>
              </a:rPr>
              <a:t>T +41 58 460 91 11 www.meteoschweiz.ch</a:t>
            </a:r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1331102" y="4557769"/>
            <a:ext cx="1265367" cy="8978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1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pSp>
        <p:nvGrpSpPr>
          <p:cNvPr id="14" name="Gruppieren 13"/>
          <p:cNvGrpSpPr/>
          <p:nvPr userDrawn="1"/>
        </p:nvGrpSpPr>
        <p:grpSpPr>
          <a:xfrm>
            <a:off x="911188" y="362579"/>
            <a:ext cx="2011958" cy="523875"/>
            <a:chOff x="911188" y="362579"/>
            <a:chExt cx="2011958" cy="523875"/>
          </a:xfrm>
        </p:grpSpPr>
        <p:pic>
          <p:nvPicPr>
            <p:cNvPr id="17" name="Picture 37" descr="Logo_CMYK_pos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071" y="378454"/>
              <a:ext cx="1997075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44" descr="Wappen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188" y="362579"/>
              <a:ext cx="292100" cy="33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32105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618239" y="169008"/>
            <a:ext cx="7225118" cy="418846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633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233376" y="922686"/>
            <a:ext cx="8689415" cy="37108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661"/>
              </a:spcBef>
              <a:buNone/>
            </a:pPr>
            <a:endParaRPr lang="en-GB" sz="1497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0460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subTitle"/>
          </p:nvPr>
        </p:nvSpPr>
        <p:spPr>
          <a:xfrm>
            <a:off x="1618239" y="169008"/>
            <a:ext cx="7225118" cy="194236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2177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4222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618239" y="169008"/>
            <a:ext cx="7225118" cy="418846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633" b="1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0983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5739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48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9144000" cy="10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52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2" r:id="rId2"/>
    <p:sldLayoutId id="2147483729" r:id="rId3"/>
    <p:sldLayoutId id="2147483732" r:id="rId4"/>
    <p:sldLayoutId id="2147483730" r:id="rId5"/>
    <p:sldLayoutId id="2147483733" r:id="rId6"/>
    <p:sldLayoutId id="2147483734" r:id="rId7"/>
    <p:sldLayoutId id="2147483735" r:id="rId8"/>
    <p:sldLayoutId id="2147483736" r:id="rId9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•"/>
        <a:defRPr sz="21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B2B2B2"/>
        </a:buClr>
        <a:buChar char="•"/>
        <a:defRPr sz="21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Char char="•"/>
        <a:defRPr sz="21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DDDDDD"/>
        </a:buClr>
        <a:buChar char="•"/>
        <a:defRPr sz="21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DDDDDD"/>
        </a:buClr>
        <a:buChar char="•"/>
        <a:defRPr sz="21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DDDDDD"/>
        </a:buClr>
        <a:buChar char="•"/>
        <a:defRPr sz="21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DDDDDD"/>
        </a:buClr>
        <a:buChar char="•"/>
        <a:defRPr sz="21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DDDDDD"/>
        </a:buClr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idata.ucar.edu/software/netcdf/" TargetMode="External"/><Relationship Id="rId2" Type="http://schemas.openxmlformats.org/officeDocument/2006/relationships/hyperlink" Target="https://cfconventions.org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ommunity.wmo.int/en/activity-areas/weather-radar-observations/best-practices-guidanc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dfgroup.org/solutions/hdf5/" TargetMode="External"/><Relationship Id="rId2" Type="http://schemas.openxmlformats.org/officeDocument/2006/relationships/hyperlink" Target="https://www.eumetnet.eu/wp-content/uploads/2021/07/ODIM_H5_v2.4.pdf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radlib.org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hyperlink" Target="http://lrose.net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mm.ucar.edu/wrf-release-information" TargetMode="External"/><Relationship Id="rId2" Type="http://schemas.openxmlformats.org/officeDocument/2006/relationships/hyperlink" Target="https://pytroll.github.io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metwork-framework.org/public-website/" TargetMode="External"/><Relationship Id="rId5" Type="http://schemas.openxmlformats.org/officeDocument/2006/relationships/hyperlink" Target="https://metview.readthedocs.io/en/latest/" TargetMode="External"/><Relationship Id="rId4" Type="http://schemas.openxmlformats.org/officeDocument/2006/relationships/hyperlink" Target="https://unidata.github.io/MetPy/latest/index.html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source.org/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radarscience.org/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BDDA7E-7DF0-41D5-3187-6185908B3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219" y="1161622"/>
            <a:ext cx="7617600" cy="1638000"/>
          </a:xfrm>
        </p:spPr>
        <p:txBody>
          <a:bodyPr lIns="91440" tIns="45720" rIns="91440" bIns="45720" anchor="t"/>
          <a:lstStyle/>
          <a:p>
            <a:r>
              <a:rPr lang="en-US" sz="3600" dirty="0"/>
              <a:t>Weather radar data processing: open-source tools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51A87E7-3B64-D786-7DD8-6B4990CF27AD}"/>
              </a:ext>
            </a:extLst>
          </p:cNvPr>
          <p:cNvSpPr txBox="1">
            <a:spLocks/>
          </p:cNvSpPr>
          <p:nvPr/>
        </p:nvSpPr>
        <p:spPr>
          <a:xfrm>
            <a:off x="1141219" y="3408264"/>
            <a:ext cx="7374628" cy="648000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kumimoji="0" lang="de-DE" sz="2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B2B2B2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/>
            <a:r>
              <a:rPr lang="en-US" sz="1800" dirty="0">
                <a:cs typeface="Arial"/>
              </a:rPr>
              <a:t>Daniel Wolfensberger, Jordi </a:t>
            </a:r>
            <a:r>
              <a:rPr lang="en-US" sz="1800" dirty="0" err="1">
                <a:cs typeface="Arial"/>
              </a:rPr>
              <a:t>Figueras</a:t>
            </a:r>
            <a:r>
              <a:rPr lang="en-US" sz="1800" dirty="0">
                <a:cs typeface="Arial"/>
              </a:rPr>
              <a:t> </a:t>
            </a:r>
            <a:r>
              <a:rPr lang="en-US" sz="1800" dirty="0" err="1">
                <a:cs typeface="Arial"/>
              </a:rPr>
              <a:t>i</a:t>
            </a:r>
            <a:r>
              <a:rPr lang="en-US" sz="1800" dirty="0">
                <a:cs typeface="Arial"/>
              </a:rPr>
              <a:t> Ventura</a:t>
            </a:r>
          </a:p>
        </p:txBody>
      </p:sp>
    </p:spTree>
    <p:extLst>
      <p:ext uri="{BB962C8B-B14F-4D97-AF65-F5344CB8AC3E}">
        <p14:creationId xmlns:p14="http://schemas.microsoft.com/office/powerpoint/2010/main" val="538815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88F8CF99-8F67-DAAD-A1BB-52574C28F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Moment correction</a:t>
            </a:r>
          </a:p>
        </p:txBody>
      </p:sp>
      <p:sp>
        <p:nvSpPr>
          <p:cNvPr id="4" name="Organigramme : Procédé 3">
            <a:extLst>
              <a:ext uri="{FF2B5EF4-FFF2-40B4-BE49-F238E27FC236}">
                <a16:creationId xmlns:a16="http://schemas.microsoft.com/office/drawing/2014/main" id="{82DF61AB-6E0E-D32B-0E72-94D9EDF86178}"/>
              </a:ext>
            </a:extLst>
          </p:cNvPr>
          <p:cNvSpPr/>
          <p:nvPr/>
        </p:nvSpPr>
        <p:spPr>
          <a:xfrm>
            <a:off x="2331606" y="1886032"/>
            <a:ext cx="857287" cy="489878"/>
          </a:xfrm>
          <a:prstGeom prst="flowChartProcess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Noise &amp; bias</a:t>
            </a:r>
          </a:p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Corr.</a:t>
            </a:r>
          </a:p>
        </p:txBody>
      </p:sp>
      <p:sp>
        <p:nvSpPr>
          <p:cNvPr id="5" name="Organigramme : Procédé 4">
            <a:extLst>
              <a:ext uri="{FF2B5EF4-FFF2-40B4-BE49-F238E27FC236}">
                <a16:creationId xmlns:a16="http://schemas.microsoft.com/office/drawing/2014/main" id="{4DBD213C-4A73-7538-6AC0-FF852F86CFFD}"/>
              </a:ext>
            </a:extLst>
          </p:cNvPr>
          <p:cNvSpPr/>
          <p:nvPr/>
        </p:nvSpPr>
        <p:spPr>
          <a:xfrm>
            <a:off x="3409583" y="1886032"/>
            <a:ext cx="857287" cy="489878"/>
          </a:xfrm>
          <a:prstGeom prst="flowChartProcess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Clutter</a:t>
            </a:r>
          </a:p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Filtering</a:t>
            </a:r>
          </a:p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Vis. Corr.</a:t>
            </a:r>
          </a:p>
        </p:txBody>
      </p:sp>
      <p:sp>
        <p:nvSpPr>
          <p:cNvPr id="6" name="Organigramme : Procédé 5">
            <a:extLst>
              <a:ext uri="{FF2B5EF4-FFF2-40B4-BE49-F238E27FC236}">
                <a16:creationId xmlns:a16="http://schemas.microsoft.com/office/drawing/2014/main" id="{E0113D9F-FB5B-E314-A263-728DC934C759}"/>
              </a:ext>
            </a:extLst>
          </p:cNvPr>
          <p:cNvSpPr/>
          <p:nvPr/>
        </p:nvSpPr>
        <p:spPr>
          <a:xfrm>
            <a:off x="4596558" y="1495354"/>
            <a:ext cx="857287" cy="489878"/>
          </a:xfrm>
          <a:prstGeom prst="flowChartProcess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PhiDP</a:t>
            </a:r>
          </a:p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processing</a:t>
            </a:r>
          </a:p>
        </p:txBody>
      </p:sp>
      <p:sp>
        <p:nvSpPr>
          <p:cNvPr id="7" name="Organigramme : Procédé 6">
            <a:extLst>
              <a:ext uri="{FF2B5EF4-FFF2-40B4-BE49-F238E27FC236}">
                <a16:creationId xmlns:a16="http://schemas.microsoft.com/office/drawing/2014/main" id="{D779568D-CF47-5B0A-F357-CD3B8E41AE6E}"/>
              </a:ext>
            </a:extLst>
          </p:cNvPr>
          <p:cNvSpPr/>
          <p:nvPr/>
        </p:nvSpPr>
        <p:spPr>
          <a:xfrm>
            <a:off x="4596558" y="2254910"/>
            <a:ext cx="857287" cy="489878"/>
          </a:xfrm>
          <a:prstGeom prst="flowChartProcess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ML detection</a:t>
            </a:r>
          </a:p>
        </p:txBody>
      </p:sp>
      <p:sp>
        <p:nvSpPr>
          <p:cNvPr id="8" name="Organigramme : Procédé 7">
            <a:extLst>
              <a:ext uri="{FF2B5EF4-FFF2-40B4-BE49-F238E27FC236}">
                <a16:creationId xmlns:a16="http://schemas.microsoft.com/office/drawing/2014/main" id="{406D4E7A-10E2-F10D-8DC2-891800BB4320}"/>
              </a:ext>
            </a:extLst>
          </p:cNvPr>
          <p:cNvSpPr/>
          <p:nvPr/>
        </p:nvSpPr>
        <p:spPr>
          <a:xfrm>
            <a:off x="5761488" y="1886032"/>
            <a:ext cx="857287" cy="489878"/>
          </a:xfrm>
          <a:prstGeom prst="flowChartProcess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Att. Corr.</a:t>
            </a:r>
          </a:p>
        </p:txBody>
      </p:sp>
      <p:sp>
        <p:nvSpPr>
          <p:cNvPr id="9" name="Organigramme : Données 8">
            <a:extLst>
              <a:ext uri="{FF2B5EF4-FFF2-40B4-BE49-F238E27FC236}">
                <a16:creationId xmlns:a16="http://schemas.microsoft.com/office/drawing/2014/main" id="{0F0EDA59-B655-CC6A-A0EF-565DD8D39550}"/>
              </a:ext>
            </a:extLst>
          </p:cNvPr>
          <p:cNvSpPr/>
          <p:nvPr/>
        </p:nvSpPr>
        <p:spPr>
          <a:xfrm>
            <a:off x="1179658" y="1938694"/>
            <a:ext cx="979756" cy="384554"/>
          </a:xfrm>
          <a:prstGeom prst="flowChartInputOutput">
            <a:avLst/>
          </a:prstGeom>
          <a:noFill/>
          <a:ln w="36000">
            <a:solidFill>
              <a:srgbClr val="18A30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Raw</a:t>
            </a:r>
          </a:p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moments</a:t>
            </a:r>
          </a:p>
        </p:txBody>
      </p:sp>
      <p:sp>
        <p:nvSpPr>
          <p:cNvPr id="10" name="Organigramme : Procédé 9">
            <a:extLst>
              <a:ext uri="{FF2B5EF4-FFF2-40B4-BE49-F238E27FC236}">
                <a16:creationId xmlns:a16="http://schemas.microsoft.com/office/drawing/2014/main" id="{52F1AA22-4A4E-32D6-48CC-948D32CB970A}"/>
              </a:ext>
            </a:extLst>
          </p:cNvPr>
          <p:cNvSpPr/>
          <p:nvPr/>
        </p:nvSpPr>
        <p:spPr>
          <a:xfrm>
            <a:off x="4596558" y="809769"/>
            <a:ext cx="857287" cy="489878"/>
          </a:xfrm>
          <a:prstGeom prst="flowChartProcess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de-aliasing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D59B377B-5347-4D4F-054B-AE19C2989A29}"/>
              </a:ext>
            </a:extLst>
          </p:cNvPr>
          <p:cNvCxnSpPr>
            <a:stCxn id="9" idx="5"/>
            <a:endCxn id="4" idx="1"/>
          </p:cNvCxnSpPr>
          <p:nvPr/>
        </p:nvCxnSpPr>
        <p:spPr>
          <a:xfrm>
            <a:off x="2059724" y="2130970"/>
            <a:ext cx="272127" cy="245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F7FA376A-025F-3B77-27A6-E846009EDA35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188893" y="2130970"/>
            <a:ext cx="220935" cy="245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13" name="Connecteur : en angle 12">
            <a:extLst>
              <a:ext uri="{FF2B5EF4-FFF2-40B4-BE49-F238E27FC236}">
                <a16:creationId xmlns:a16="http://schemas.microsoft.com/office/drawing/2014/main" id="{24C076B5-C665-D1CB-2CA2-50A0431FACDE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4266870" y="1740293"/>
            <a:ext cx="329933" cy="390923"/>
          </a:xfrm>
          <a:prstGeom prst="bentConnector3">
            <a:avLst>
              <a:gd name="adj1" fmla="val 50074"/>
            </a:avLst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14" name="Connecteur : en angle 13">
            <a:extLst>
              <a:ext uri="{FF2B5EF4-FFF2-40B4-BE49-F238E27FC236}">
                <a16:creationId xmlns:a16="http://schemas.microsoft.com/office/drawing/2014/main" id="{B7F13E4C-9108-B046-4E33-AEA5CEA9412E}"/>
              </a:ext>
            </a:extLst>
          </p:cNvPr>
          <p:cNvCxnSpPr>
            <a:stCxn id="5" idx="3"/>
            <a:endCxn id="7" idx="0"/>
          </p:cNvCxnSpPr>
          <p:nvPr/>
        </p:nvCxnSpPr>
        <p:spPr>
          <a:xfrm>
            <a:off x="4266870" y="2130971"/>
            <a:ext cx="329933" cy="369123"/>
          </a:xfrm>
          <a:prstGeom prst="bentConnector3">
            <a:avLst>
              <a:gd name="adj1" fmla="val 50074"/>
            </a:avLst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15" name="Connecteur : en angle 14">
            <a:extLst>
              <a:ext uri="{FF2B5EF4-FFF2-40B4-BE49-F238E27FC236}">
                <a16:creationId xmlns:a16="http://schemas.microsoft.com/office/drawing/2014/main" id="{809A1B7C-CD4A-4A48-6079-7C35B8D0DD8B}"/>
              </a:ext>
            </a:extLst>
          </p:cNvPr>
          <p:cNvCxnSpPr>
            <a:stCxn id="5" idx="3"/>
            <a:endCxn id="10" idx="1"/>
          </p:cNvCxnSpPr>
          <p:nvPr/>
        </p:nvCxnSpPr>
        <p:spPr>
          <a:xfrm flipV="1">
            <a:off x="4266870" y="1054708"/>
            <a:ext cx="329933" cy="1076507"/>
          </a:xfrm>
          <a:prstGeom prst="bentConnector3">
            <a:avLst>
              <a:gd name="adj1" fmla="val 50074"/>
            </a:avLst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16" name="Connecteur : en angle 15">
            <a:extLst>
              <a:ext uri="{FF2B5EF4-FFF2-40B4-BE49-F238E27FC236}">
                <a16:creationId xmlns:a16="http://schemas.microsoft.com/office/drawing/2014/main" id="{6DD67769-887B-B7F3-6A27-A965C42E7B80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5453845" y="1740293"/>
            <a:ext cx="307888" cy="390923"/>
          </a:xfrm>
          <a:prstGeom prst="bentConnector3">
            <a:avLst>
              <a:gd name="adj1" fmla="val 50000"/>
            </a:avLst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71ACA59C-A31C-F762-86D7-071C39571E1B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5453845" y="2130971"/>
            <a:ext cx="307888" cy="369123"/>
          </a:xfrm>
          <a:prstGeom prst="bentConnector3">
            <a:avLst>
              <a:gd name="adj1" fmla="val 50000"/>
            </a:avLst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18" name="Organigramme : Données 17">
            <a:extLst>
              <a:ext uri="{FF2B5EF4-FFF2-40B4-BE49-F238E27FC236}">
                <a16:creationId xmlns:a16="http://schemas.microsoft.com/office/drawing/2014/main" id="{534A5997-28D0-6983-32CA-D663E98ED26A}"/>
              </a:ext>
            </a:extLst>
          </p:cNvPr>
          <p:cNvSpPr/>
          <p:nvPr/>
        </p:nvSpPr>
        <p:spPr>
          <a:xfrm>
            <a:off x="6739775" y="1518623"/>
            <a:ext cx="1200202" cy="1224696"/>
          </a:xfrm>
          <a:prstGeom prst="flowChartInputOutput">
            <a:avLst/>
          </a:prstGeom>
          <a:noFill/>
          <a:ln w="36000">
            <a:solidFill>
              <a:srgbClr val="18A30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Zh_corr</a:t>
            </a:r>
          </a:p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ZDR_corr</a:t>
            </a:r>
          </a:p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PhiDP</a:t>
            </a:r>
          </a:p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KDP</a:t>
            </a:r>
          </a:p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Ah</a:t>
            </a:r>
          </a:p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Adp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44695B7C-EBB4-3ACA-9918-B18F9DB36AB8}"/>
              </a:ext>
            </a:extLst>
          </p:cNvPr>
          <p:cNvCxnSpPr>
            <a:stCxn id="8" idx="3"/>
            <a:endCxn id="18" idx="2"/>
          </p:cNvCxnSpPr>
          <p:nvPr/>
        </p:nvCxnSpPr>
        <p:spPr>
          <a:xfrm>
            <a:off x="6618775" y="2130970"/>
            <a:ext cx="241265" cy="245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20" name="Organigramme : Données 19">
            <a:extLst>
              <a:ext uri="{FF2B5EF4-FFF2-40B4-BE49-F238E27FC236}">
                <a16:creationId xmlns:a16="http://schemas.microsoft.com/office/drawing/2014/main" id="{EEDA24BC-BECE-4A2B-CB60-2AC6A22F6252}"/>
              </a:ext>
            </a:extLst>
          </p:cNvPr>
          <p:cNvSpPr/>
          <p:nvPr/>
        </p:nvSpPr>
        <p:spPr>
          <a:xfrm>
            <a:off x="5833501" y="862431"/>
            <a:ext cx="979756" cy="384554"/>
          </a:xfrm>
          <a:prstGeom prst="flowChartInputOutput">
            <a:avLst/>
          </a:prstGeom>
          <a:noFill/>
          <a:ln w="36000">
            <a:solidFill>
              <a:srgbClr val="18A30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V</a:t>
            </a:r>
            <a:r>
              <a:rPr lang="en-GB" sz="1225" b="0" strike="noStrike" spc="-1" baseline="-8000">
                <a:solidFill>
                  <a:srgbClr val="000000"/>
                </a:solidFill>
                <a:latin typeface="Times New Roman"/>
              </a:rPr>
              <a:t>deal</a:t>
            </a:r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W</a:t>
            </a:r>
            <a:r>
              <a:rPr lang="en-GB" sz="1225" b="0" strike="noStrike" spc="-1" baseline="-8000">
                <a:solidFill>
                  <a:srgbClr val="000000"/>
                </a:solidFill>
                <a:latin typeface="Times New Roman"/>
              </a:rPr>
              <a:t>D</a:t>
            </a:r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_corr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7D2A9152-41E8-0FB7-0D9C-B03E164912D5}"/>
              </a:ext>
            </a:extLst>
          </p:cNvPr>
          <p:cNvCxnSpPr>
            <a:stCxn id="10" idx="0"/>
            <a:endCxn id="20" idx="2"/>
          </p:cNvCxnSpPr>
          <p:nvPr/>
        </p:nvCxnSpPr>
        <p:spPr>
          <a:xfrm>
            <a:off x="5453845" y="1054708"/>
            <a:ext cx="477876" cy="245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22" name="Organigramme : Données 21">
            <a:extLst>
              <a:ext uri="{FF2B5EF4-FFF2-40B4-BE49-F238E27FC236}">
                <a16:creationId xmlns:a16="http://schemas.microsoft.com/office/drawing/2014/main" id="{200DD1EC-A93E-3DA0-544E-16DF90673B89}"/>
              </a:ext>
            </a:extLst>
          </p:cNvPr>
          <p:cNvSpPr/>
          <p:nvPr/>
        </p:nvSpPr>
        <p:spPr>
          <a:xfrm>
            <a:off x="4535323" y="2991932"/>
            <a:ext cx="979756" cy="384554"/>
          </a:xfrm>
          <a:prstGeom prst="flowChartInputOutput">
            <a:avLst/>
          </a:prstGeom>
          <a:noFill/>
          <a:ln w="36000" cap="rnd">
            <a:solidFill>
              <a:srgbClr val="18A303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Iso-0° alt.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2757B35B-B19D-8FD6-1E83-03C136CEB13E}"/>
              </a:ext>
            </a:extLst>
          </p:cNvPr>
          <p:cNvCxnSpPr>
            <a:stCxn id="22" idx="1"/>
            <a:endCxn id="7" idx="2"/>
          </p:cNvCxnSpPr>
          <p:nvPr/>
        </p:nvCxnSpPr>
        <p:spPr>
          <a:xfrm flipV="1">
            <a:off x="5025201" y="2744788"/>
            <a:ext cx="245" cy="247388"/>
          </a:xfrm>
          <a:prstGeom prst="straightConnector1">
            <a:avLst/>
          </a:prstGeom>
          <a:ln w="36000" cap="rnd">
            <a:solidFill>
              <a:srgbClr val="000000"/>
            </a:solidFill>
            <a:prstDash val="sysDash"/>
            <a:round/>
            <a:tailEnd type="triangle" w="med" len="med"/>
          </a:ln>
        </p:spPr>
      </p:cxnSp>
      <p:pic>
        <p:nvPicPr>
          <p:cNvPr id="24" name="Picture 1">
            <a:extLst>
              <a:ext uri="{FF2B5EF4-FFF2-40B4-BE49-F238E27FC236}">
                <a16:creationId xmlns:a16="http://schemas.microsoft.com/office/drawing/2014/main" id="{2E39A4FB-39D5-547A-D0A8-251C3FF75AC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199253" y="2871911"/>
            <a:ext cx="1836798" cy="1836798"/>
          </a:xfrm>
          <a:prstGeom prst="rect">
            <a:avLst/>
          </a:prstGeom>
          <a:ln w="0">
            <a:noFill/>
          </a:ln>
        </p:spPr>
      </p:pic>
      <p:pic>
        <p:nvPicPr>
          <p:cNvPr id="25" name="Picture 14">
            <a:extLst>
              <a:ext uri="{FF2B5EF4-FFF2-40B4-BE49-F238E27FC236}">
                <a16:creationId xmlns:a16="http://schemas.microsoft.com/office/drawing/2014/main" id="{2D156F91-1AEC-4EB8-5ED7-86ABE9A19D4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877590" y="2871911"/>
            <a:ext cx="1836798" cy="1836798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487509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CD9A01D8-490C-6E3C-D82F-3609117E3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Gate-based</a:t>
            </a:r>
            <a:r>
              <a:rPr lang="fr-FR" dirty="0"/>
              <a:t> </a:t>
            </a:r>
            <a:r>
              <a:rPr lang="fr-FR" dirty="0" err="1"/>
              <a:t>products</a:t>
            </a:r>
            <a:endParaRPr lang="fr-FR" dirty="0"/>
          </a:p>
        </p:txBody>
      </p:sp>
      <p:sp>
        <p:nvSpPr>
          <p:cNvPr id="4" name="Organigramme : Données 3">
            <a:extLst>
              <a:ext uri="{FF2B5EF4-FFF2-40B4-BE49-F238E27FC236}">
                <a16:creationId xmlns:a16="http://schemas.microsoft.com/office/drawing/2014/main" id="{94CDAE59-BE5A-CB4A-258E-138FAE48FAE6}"/>
              </a:ext>
            </a:extLst>
          </p:cNvPr>
          <p:cNvSpPr/>
          <p:nvPr/>
        </p:nvSpPr>
        <p:spPr>
          <a:xfrm>
            <a:off x="1081682" y="2862604"/>
            <a:ext cx="979756" cy="384554"/>
          </a:xfrm>
          <a:prstGeom prst="flowChartInputOutput">
            <a:avLst/>
          </a:prstGeom>
          <a:noFill/>
          <a:ln w="36000">
            <a:solidFill>
              <a:srgbClr val="18A30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Processed</a:t>
            </a:r>
          </a:p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moments</a:t>
            </a:r>
          </a:p>
        </p:txBody>
      </p:sp>
      <p:sp>
        <p:nvSpPr>
          <p:cNvPr id="5" name="Organigramme : Procédé 4">
            <a:extLst>
              <a:ext uri="{FF2B5EF4-FFF2-40B4-BE49-F238E27FC236}">
                <a16:creationId xmlns:a16="http://schemas.microsoft.com/office/drawing/2014/main" id="{AF39C674-7A64-8642-76B6-773E4DA25594}"/>
              </a:ext>
            </a:extLst>
          </p:cNvPr>
          <p:cNvSpPr/>
          <p:nvPr/>
        </p:nvSpPr>
        <p:spPr>
          <a:xfrm>
            <a:off x="2343853" y="3429393"/>
            <a:ext cx="857287" cy="489878"/>
          </a:xfrm>
          <a:prstGeom prst="flowChartProcess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Hydro.</a:t>
            </a:r>
          </a:p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Class.</a:t>
            </a:r>
          </a:p>
        </p:txBody>
      </p:sp>
      <p:sp>
        <p:nvSpPr>
          <p:cNvPr id="6" name="Organigramme : Procédé 5">
            <a:extLst>
              <a:ext uri="{FF2B5EF4-FFF2-40B4-BE49-F238E27FC236}">
                <a16:creationId xmlns:a16="http://schemas.microsoft.com/office/drawing/2014/main" id="{F4ABED85-FA5E-F414-2456-B4096EEE2C2B}"/>
              </a:ext>
            </a:extLst>
          </p:cNvPr>
          <p:cNvSpPr/>
          <p:nvPr/>
        </p:nvSpPr>
        <p:spPr>
          <a:xfrm>
            <a:off x="2343853" y="2188776"/>
            <a:ext cx="857287" cy="489878"/>
          </a:xfrm>
          <a:prstGeom prst="flowChartProcess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VPR corr.</a:t>
            </a:r>
          </a:p>
        </p:txBody>
      </p:sp>
      <p:sp>
        <p:nvSpPr>
          <p:cNvPr id="7" name="Organigramme : Procédé 6">
            <a:extLst>
              <a:ext uri="{FF2B5EF4-FFF2-40B4-BE49-F238E27FC236}">
                <a16:creationId xmlns:a16="http://schemas.microsoft.com/office/drawing/2014/main" id="{ED24ABFE-74A4-D180-45E5-C986039A88D7}"/>
              </a:ext>
            </a:extLst>
          </p:cNvPr>
          <p:cNvSpPr/>
          <p:nvPr/>
        </p:nvSpPr>
        <p:spPr>
          <a:xfrm>
            <a:off x="3654522" y="2809942"/>
            <a:ext cx="857287" cy="489878"/>
          </a:xfrm>
          <a:prstGeom prst="flowChartProcess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RR retrieval</a:t>
            </a:r>
          </a:p>
        </p:txBody>
      </p:sp>
      <p:sp>
        <p:nvSpPr>
          <p:cNvPr id="8" name="Organigramme : Procédé 7">
            <a:extLst>
              <a:ext uri="{FF2B5EF4-FFF2-40B4-BE49-F238E27FC236}">
                <a16:creationId xmlns:a16="http://schemas.microsoft.com/office/drawing/2014/main" id="{D7053ADA-13CD-7659-9030-7BAFDBE7F131}"/>
              </a:ext>
            </a:extLst>
          </p:cNvPr>
          <p:cNvSpPr/>
          <p:nvPr/>
        </p:nvSpPr>
        <p:spPr>
          <a:xfrm>
            <a:off x="2343853" y="1609005"/>
            <a:ext cx="857287" cy="489878"/>
          </a:xfrm>
          <a:prstGeom prst="flowChartProcess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Wind</a:t>
            </a:r>
          </a:p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estimate</a:t>
            </a:r>
          </a:p>
        </p:txBody>
      </p:sp>
      <p:sp>
        <p:nvSpPr>
          <p:cNvPr id="9" name="Organigramme : Procédé 8">
            <a:extLst>
              <a:ext uri="{FF2B5EF4-FFF2-40B4-BE49-F238E27FC236}">
                <a16:creationId xmlns:a16="http://schemas.microsoft.com/office/drawing/2014/main" id="{4AC90203-F631-8C49-7803-FB162244B7E3}"/>
              </a:ext>
            </a:extLst>
          </p:cNvPr>
          <p:cNvSpPr/>
          <p:nvPr/>
        </p:nvSpPr>
        <p:spPr>
          <a:xfrm>
            <a:off x="2343853" y="980492"/>
            <a:ext cx="857287" cy="489878"/>
          </a:xfrm>
          <a:prstGeom prst="flowChartProcess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Turbulence</a:t>
            </a:r>
          </a:p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Detect.</a:t>
            </a:r>
          </a:p>
        </p:txBody>
      </p:sp>
      <p:cxnSp>
        <p:nvCxnSpPr>
          <p:cNvPr id="10" name="Connecteur : en angle 9">
            <a:extLst>
              <a:ext uri="{FF2B5EF4-FFF2-40B4-BE49-F238E27FC236}">
                <a16:creationId xmlns:a16="http://schemas.microsoft.com/office/drawing/2014/main" id="{949DCFA0-6AAB-9A4C-E396-4CFB73A24B38}"/>
              </a:ext>
            </a:extLst>
          </p:cNvPr>
          <p:cNvCxnSpPr>
            <a:stCxn id="4" idx="5"/>
            <a:endCxn id="6" idx="1"/>
          </p:cNvCxnSpPr>
          <p:nvPr/>
        </p:nvCxnSpPr>
        <p:spPr>
          <a:xfrm flipV="1">
            <a:off x="1961748" y="2433715"/>
            <a:ext cx="382350" cy="621410"/>
          </a:xfrm>
          <a:prstGeom prst="bentConnector3">
            <a:avLst>
              <a:gd name="adj1" fmla="val 63076"/>
            </a:avLst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11" name="Connecteur : en angle 10">
            <a:extLst>
              <a:ext uri="{FF2B5EF4-FFF2-40B4-BE49-F238E27FC236}">
                <a16:creationId xmlns:a16="http://schemas.microsoft.com/office/drawing/2014/main" id="{7C5F5A11-9C96-03EF-05B1-100441ABF7EC}"/>
              </a:ext>
            </a:extLst>
          </p:cNvPr>
          <p:cNvCxnSpPr>
            <a:stCxn id="4" idx="5"/>
            <a:endCxn id="5" idx="1"/>
          </p:cNvCxnSpPr>
          <p:nvPr/>
        </p:nvCxnSpPr>
        <p:spPr>
          <a:xfrm>
            <a:off x="1961748" y="3054881"/>
            <a:ext cx="382350" cy="619696"/>
          </a:xfrm>
          <a:prstGeom prst="bentConnector3">
            <a:avLst>
              <a:gd name="adj1" fmla="val 63076"/>
            </a:avLst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12" name="Connecteur : en angle 11">
            <a:extLst>
              <a:ext uri="{FF2B5EF4-FFF2-40B4-BE49-F238E27FC236}">
                <a16:creationId xmlns:a16="http://schemas.microsoft.com/office/drawing/2014/main" id="{F5AEC98D-346A-FB9F-E842-7162720DD0F5}"/>
              </a:ext>
            </a:extLst>
          </p:cNvPr>
          <p:cNvCxnSpPr>
            <a:stCxn id="4" idx="5"/>
            <a:endCxn id="8" idx="1"/>
          </p:cNvCxnSpPr>
          <p:nvPr/>
        </p:nvCxnSpPr>
        <p:spPr>
          <a:xfrm flipV="1">
            <a:off x="1961748" y="1853945"/>
            <a:ext cx="382350" cy="1201181"/>
          </a:xfrm>
          <a:prstGeom prst="bentConnector3">
            <a:avLst>
              <a:gd name="adj1" fmla="val 63076"/>
            </a:avLst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13" name="Connecteur : en angle 12">
            <a:extLst>
              <a:ext uri="{FF2B5EF4-FFF2-40B4-BE49-F238E27FC236}">
                <a16:creationId xmlns:a16="http://schemas.microsoft.com/office/drawing/2014/main" id="{9137B47C-8914-B64A-1234-074F069D8D5D}"/>
              </a:ext>
            </a:extLst>
          </p:cNvPr>
          <p:cNvCxnSpPr>
            <a:stCxn id="4" idx="5"/>
            <a:endCxn id="9" idx="1"/>
          </p:cNvCxnSpPr>
          <p:nvPr/>
        </p:nvCxnSpPr>
        <p:spPr>
          <a:xfrm flipV="1">
            <a:off x="1961748" y="1225431"/>
            <a:ext cx="382350" cy="1829695"/>
          </a:xfrm>
          <a:prstGeom prst="bentConnector3">
            <a:avLst>
              <a:gd name="adj1" fmla="val 63076"/>
            </a:avLst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14" name="Connecteur : en angle 13">
            <a:extLst>
              <a:ext uri="{FF2B5EF4-FFF2-40B4-BE49-F238E27FC236}">
                <a16:creationId xmlns:a16="http://schemas.microsoft.com/office/drawing/2014/main" id="{A9229A6E-3561-F154-1DAB-4208FA8B9B6D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201140" y="2433715"/>
            <a:ext cx="453627" cy="621410"/>
          </a:xfrm>
          <a:prstGeom prst="bentConnector3">
            <a:avLst>
              <a:gd name="adj1" fmla="val 50027"/>
            </a:avLst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15" name="Connecteur : en angle 14">
            <a:extLst>
              <a:ext uri="{FF2B5EF4-FFF2-40B4-BE49-F238E27FC236}">
                <a16:creationId xmlns:a16="http://schemas.microsoft.com/office/drawing/2014/main" id="{BBDE5BB9-81D9-AB39-A2EF-952BDA0857D5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3201140" y="3054881"/>
            <a:ext cx="453627" cy="619696"/>
          </a:xfrm>
          <a:prstGeom prst="bentConnector3">
            <a:avLst>
              <a:gd name="adj1" fmla="val 50027"/>
            </a:avLst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16" name="Organigramme : Données 15">
            <a:extLst>
              <a:ext uri="{FF2B5EF4-FFF2-40B4-BE49-F238E27FC236}">
                <a16:creationId xmlns:a16="http://schemas.microsoft.com/office/drawing/2014/main" id="{90D07C7B-AFF9-36A9-43CA-4F61A99B32D0}"/>
              </a:ext>
            </a:extLst>
          </p:cNvPr>
          <p:cNvSpPr/>
          <p:nvPr/>
        </p:nvSpPr>
        <p:spPr>
          <a:xfrm>
            <a:off x="4682287" y="2862604"/>
            <a:ext cx="1102226" cy="384554"/>
          </a:xfrm>
          <a:prstGeom prst="flowChartInputOutput">
            <a:avLst/>
          </a:prstGeom>
          <a:noFill/>
          <a:ln w="36000">
            <a:solidFill>
              <a:srgbClr val="18A30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eRR</a:t>
            </a:r>
          </a:p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hydroclass</a:t>
            </a:r>
          </a:p>
        </p:txBody>
      </p:sp>
      <p:sp>
        <p:nvSpPr>
          <p:cNvPr id="17" name="Organigramme : Données 16">
            <a:extLst>
              <a:ext uri="{FF2B5EF4-FFF2-40B4-BE49-F238E27FC236}">
                <a16:creationId xmlns:a16="http://schemas.microsoft.com/office/drawing/2014/main" id="{2B082E57-CD13-F8F5-320B-354440CC0310}"/>
              </a:ext>
            </a:extLst>
          </p:cNvPr>
          <p:cNvSpPr/>
          <p:nvPr/>
        </p:nvSpPr>
        <p:spPr>
          <a:xfrm>
            <a:off x="3457836" y="1661667"/>
            <a:ext cx="1102226" cy="384554"/>
          </a:xfrm>
          <a:prstGeom prst="flowChartInputOutput">
            <a:avLst/>
          </a:prstGeom>
          <a:noFill/>
          <a:ln w="36000">
            <a:solidFill>
              <a:srgbClr val="18A30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u,v,w</a:t>
            </a:r>
          </a:p>
        </p:txBody>
      </p:sp>
      <p:sp>
        <p:nvSpPr>
          <p:cNvPr id="18" name="Organigramme : Données 17">
            <a:extLst>
              <a:ext uri="{FF2B5EF4-FFF2-40B4-BE49-F238E27FC236}">
                <a16:creationId xmlns:a16="http://schemas.microsoft.com/office/drawing/2014/main" id="{2B6D0D60-5AFC-8837-8893-6563C4063387}"/>
              </a:ext>
            </a:extLst>
          </p:cNvPr>
          <p:cNvSpPr/>
          <p:nvPr/>
        </p:nvSpPr>
        <p:spPr>
          <a:xfrm>
            <a:off x="3457836" y="1033154"/>
            <a:ext cx="1102226" cy="384554"/>
          </a:xfrm>
          <a:prstGeom prst="flowChartInputOutput">
            <a:avLst/>
          </a:prstGeom>
          <a:noFill/>
          <a:ln w="36000">
            <a:solidFill>
              <a:srgbClr val="18A30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Turbulence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7B139B12-8B6F-0813-B189-DB5475F0F3A6}"/>
              </a:ext>
            </a:extLst>
          </p:cNvPr>
          <p:cNvCxnSpPr>
            <a:stCxn id="7" idx="3"/>
            <a:endCxn id="16" idx="2"/>
          </p:cNvCxnSpPr>
          <p:nvPr/>
        </p:nvCxnSpPr>
        <p:spPr>
          <a:xfrm>
            <a:off x="4511809" y="3054881"/>
            <a:ext cx="280945" cy="245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886BCFAB-6AF3-A981-7A2A-33560575C55A}"/>
              </a:ext>
            </a:extLst>
          </p:cNvPr>
          <p:cNvCxnSpPr>
            <a:stCxn id="9" idx="3"/>
            <a:endCxn id="18" idx="2"/>
          </p:cNvCxnSpPr>
          <p:nvPr/>
        </p:nvCxnSpPr>
        <p:spPr>
          <a:xfrm>
            <a:off x="3201140" y="1225431"/>
            <a:ext cx="367164" cy="245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881B3F93-B208-55EA-985C-488556C07151}"/>
              </a:ext>
            </a:extLst>
          </p:cNvPr>
          <p:cNvCxnSpPr>
            <a:stCxn id="8" idx="3"/>
            <a:endCxn id="17" idx="2"/>
          </p:cNvCxnSpPr>
          <p:nvPr/>
        </p:nvCxnSpPr>
        <p:spPr>
          <a:xfrm>
            <a:off x="3201140" y="1853944"/>
            <a:ext cx="367164" cy="245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22" name="Organigramme : Données 21">
            <a:extLst>
              <a:ext uri="{FF2B5EF4-FFF2-40B4-BE49-F238E27FC236}">
                <a16:creationId xmlns:a16="http://schemas.microsoft.com/office/drawing/2014/main" id="{17D7C29A-B7F2-02D9-9F60-FD1987C5C02F}"/>
              </a:ext>
            </a:extLst>
          </p:cNvPr>
          <p:cNvSpPr/>
          <p:nvPr/>
        </p:nvSpPr>
        <p:spPr>
          <a:xfrm>
            <a:off x="2282618" y="2871176"/>
            <a:ext cx="979756" cy="367409"/>
          </a:xfrm>
          <a:prstGeom prst="flowChartInputOutput">
            <a:avLst/>
          </a:prstGeom>
          <a:noFill/>
          <a:ln w="36000" cap="rnd">
            <a:solidFill>
              <a:srgbClr val="18A303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Iso-0° alt.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D24EA17B-B888-4990-A48D-25E7CF158435}"/>
              </a:ext>
            </a:extLst>
          </p:cNvPr>
          <p:cNvCxnSpPr>
            <a:stCxn id="22" idx="1"/>
            <a:endCxn id="6" idx="2"/>
          </p:cNvCxnSpPr>
          <p:nvPr/>
        </p:nvCxnSpPr>
        <p:spPr>
          <a:xfrm flipV="1">
            <a:off x="2772496" y="2678654"/>
            <a:ext cx="245" cy="192767"/>
          </a:xfrm>
          <a:prstGeom prst="straightConnector1">
            <a:avLst/>
          </a:prstGeom>
          <a:ln w="36000" cap="rnd">
            <a:solidFill>
              <a:srgbClr val="000000"/>
            </a:solidFill>
            <a:prstDash val="sysDash"/>
            <a:round/>
            <a:tailEnd type="triangle" w="med" len="med"/>
          </a:ln>
        </p:spPr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282D13FE-12A2-B76E-D1C1-D9CF4ECE0132}"/>
              </a:ext>
            </a:extLst>
          </p:cNvPr>
          <p:cNvCxnSpPr>
            <a:stCxn id="22" idx="4"/>
            <a:endCxn id="5" idx="0"/>
          </p:cNvCxnSpPr>
          <p:nvPr/>
        </p:nvCxnSpPr>
        <p:spPr>
          <a:xfrm>
            <a:off x="2772496" y="3238585"/>
            <a:ext cx="245" cy="191052"/>
          </a:xfrm>
          <a:prstGeom prst="straightConnector1">
            <a:avLst/>
          </a:prstGeom>
          <a:ln w="36000" cap="rnd">
            <a:solidFill>
              <a:srgbClr val="000000"/>
            </a:solidFill>
            <a:prstDash val="sysDash"/>
            <a:round/>
            <a:tailEnd type="triangle" w="med" len="med"/>
          </a:ln>
        </p:spPr>
      </p:cxnSp>
      <p:pic>
        <p:nvPicPr>
          <p:cNvPr id="25" name="Picture 7">
            <a:extLst>
              <a:ext uri="{FF2B5EF4-FFF2-40B4-BE49-F238E27FC236}">
                <a16:creationId xmlns:a16="http://schemas.microsoft.com/office/drawing/2014/main" id="{8144B9B8-98E1-3E77-EA56-5CA9AB61300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833745" y="2107946"/>
            <a:ext cx="2196369" cy="2196124"/>
          </a:xfrm>
          <a:prstGeom prst="rect">
            <a:avLst/>
          </a:prstGeom>
          <a:ln w="0">
            <a:noFill/>
          </a:ln>
        </p:spPr>
      </p:pic>
      <p:pic>
        <p:nvPicPr>
          <p:cNvPr id="26" name="Picture 8">
            <a:extLst>
              <a:ext uri="{FF2B5EF4-FFF2-40B4-BE49-F238E27FC236}">
                <a16:creationId xmlns:a16="http://schemas.microsoft.com/office/drawing/2014/main" id="{96F34E46-C45E-88FE-5168-D21B0DEFC3B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825662" y="1203141"/>
            <a:ext cx="2196369" cy="878352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859468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99BCE4E0-FB79-A6A0-F89B-6C96BC514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Radar-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products</a:t>
            </a:r>
            <a:endParaRPr lang="fr-FR" dirty="0"/>
          </a:p>
        </p:txBody>
      </p:sp>
      <p:sp>
        <p:nvSpPr>
          <p:cNvPr id="4" name="Organigramme : Multidocument 3">
            <a:extLst>
              <a:ext uri="{FF2B5EF4-FFF2-40B4-BE49-F238E27FC236}">
                <a16:creationId xmlns:a16="http://schemas.microsoft.com/office/drawing/2014/main" id="{E6EECC0C-E070-4B98-3523-E60A09CC14C4}"/>
              </a:ext>
            </a:extLst>
          </p:cNvPr>
          <p:cNvSpPr/>
          <p:nvPr/>
        </p:nvSpPr>
        <p:spPr>
          <a:xfrm>
            <a:off x="1424596" y="930769"/>
            <a:ext cx="857287" cy="612348"/>
          </a:xfrm>
          <a:prstGeom prst="flowChartMultidocument">
            <a:avLst/>
          </a:prstGeom>
          <a:noFill/>
          <a:ln w="36000">
            <a:solidFill>
              <a:srgbClr val="18A30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eRR</a:t>
            </a:r>
          </a:p>
        </p:txBody>
      </p:sp>
      <p:sp>
        <p:nvSpPr>
          <p:cNvPr id="5" name="Organigramme : Procédé 4">
            <a:extLst>
              <a:ext uri="{FF2B5EF4-FFF2-40B4-BE49-F238E27FC236}">
                <a16:creationId xmlns:a16="http://schemas.microsoft.com/office/drawing/2014/main" id="{3D5E0309-F82D-FEC6-D16D-74E685013F5F}"/>
              </a:ext>
            </a:extLst>
          </p:cNvPr>
          <p:cNvSpPr/>
          <p:nvPr/>
        </p:nvSpPr>
        <p:spPr>
          <a:xfrm>
            <a:off x="2566013" y="992004"/>
            <a:ext cx="857287" cy="489878"/>
          </a:xfrm>
          <a:prstGeom prst="flowChartProcess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3D grid</a:t>
            </a:r>
          </a:p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mapping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477B6AC5-E0BE-D92A-835E-1853EC0DA21F}"/>
              </a:ext>
            </a:extLst>
          </p:cNvPr>
          <p:cNvSpPr/>
          <p:nvPr/>
        </p:nvSpPr>
        <p:spPr>
          <a:xfrm>
            <a:off x="3707429" y="992004"/>
            <a:ext cx="612348" cy="489878"/>
          </a:xfrm>
          <a:prstGeom prst="cube">
            <a:avLst>
              <a:gd name="adj" fmla="val 25000"/>
            </a:avLst>
          </a:prstGeom>
          <a:noFill/>
          <a:ln w="36000">
            <a:solidFill>
              <a:srgbClr val="C9211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Organigramme : Procédé 6">
            <a:extLst>
              <a:ext uri="{FF2B5EF4-FFF2-40B4-BE49-F238E27FC236}">
                <a16:creationId xmlns:a16="http://schemas.microsoft.com/office/drawing/2014/main" id="{B8C7772E-85EA-0662-7593-AC879D82845E}"/>
              </a:ext>
            </a:extLst>
          </p:cNvPr>
          <p:cNvSpPr/>
          <p:nvPr/>
        </p:nvSpPr>
        <p:spPr>
          <a:xfrm>
            <a:off x="5745567" y="992004"/>
            <a:ext cx="857287" cy="489878"/>
          </a:xfrm>
          <a:prstGeom prst="flowChartProcess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Accumul.</a:t>
            </a:r>
          </a:p>
        </p:txBody>
      </p:sp>
      <p:sp>
        <p:nvSpPr>
          <p:cNvPr id="8" name="Organigramme : Données 7">
            <a:extLst>
              <a:ext uri="{FF2B5EF4-FFF2-40B4-BE49-F238E27FC236}">
                <a16:creationId xmlns:a16="http://schemas.microsoft.com/office/drawing/2014/main" id="{F1A229B7-31DA-8090-3A27-E5532C1978BB}"/>
              </a:ext>
            </a:extLst>
          </p:cNvPr>
          <p:cNvSpPr/>
          <p:nvPr/>
        </p:nvSpPr>
        <p:spPr>
          <a:xfrm>
            <a:off x="6813257" y="1044666"/>
            <a:ext cx="1102226" cy="384554"/>
          </a:xfrm>
          <a:prstGeom prst="flowChartInputOutput">
            <a:avLst/>
          </a:prstGeom>
          <a:noFill/>
          <a:ln w="36000">
            <a:solidFill>
              <a:srgbClr val="18A30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Raccu</a:t>
            </a:r>
          </a:p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RR</a:t>
            </a:r>
          </a:p>
        </p:txBody>
      </p:sp>
      <p:sp>
        <p:nvSpPr>
          <p:cNvPr id="9" name="Organigramme : Procédé 8">
            <a:extLst>
              <a:ext uri="{FF2B5EF4-FFF2-40B4-BE49-F238E27FC236}">
                <a16:creationId xmlns:a16="http://schemas.microsoft.com/office/drawing/2014/main" id="{72B56F45-85EA-7186-8385-6C828598CF08}"/>
              </a:ext>
            </a:extLst>
          </p:cNvPr>
          <p:cNvSpPr/>
          <p:nvPr/>
        </p:nvSpPr>
        <p:spPr>
          <a:xfrm>
            <a:off x="4604151" y="992004"/>
            <a:ext cx="857287" cy="489878"/>
          </a:xfrm>
          <a:prstGeom prst="flowChartProcess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Level</a:t>
            </a:r>
          </a:p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Extract.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1F748862-809F-8775-CACC-9D47626D1967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81884" y="1236943"/>
            <a:ext cx="284374" cy="245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0896CCAD-D845-DECA-8477-8EEF8AB7E808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423300" y="1236943"/>
            <a:ext cx="284374" cy="245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5575CF49-C06C-8AC4-A756-E212016096D5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4319777" y="1236943"/>
            <a:ext cx="284619" cy="245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3722EA2-80F9-B748-C71E-EF0CD5E28EEA}"/>
              </a:ext>
            </a:extLst>
          </p:cNvPr>
          <p:cNvCxnSpPr>
            <a:stCxn id="9" idx="3"/>
            <a:endCxn id="7" idx="1"/>
          </p:cNvCxnSpPr>
          <p:nvPr/>
        </p:nvCxnSpPr>
        <p:spPr>
          <a:xfrm>
            <a:off x="5461438" y="1236943"/>
            <a:ext cx="284374" cy="245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91EF478B-2CAB-E4F8-709F-9C852B88511F}"/>
              </a:ext>
            </a:extLst>
          </p:cNvPr>
          <p:cNvCxnSpPr>
            <a:stCxn id="7" idx="3"/>
            <a:endCxn id="8" idx="2"/>
          </p:cNvCxnSpPr>
          <p:nvPr/>
        </p:nvCxnSpPr>
        <p:spPr>
          <a:xfrm>
            <a:off x="6602854" y="1236943"/>
            <a:ext cx="320870" cy="245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15" name="Organigramme : Multidocument 14">
            <a:extLst>
              <a:ext uri="{FF2B5EF4-FFF2-40B4-BE49-F238E27FC236}">
                <a16:creationId xmlns:a16="http://schemas.microsoft.com/office/drawing/2014/main" id="{A3209477-452C-1C57-1E46-B35EBD740920}"/>
              </a:ext>
            </a:extLst>
          </p:cNvPr>
          <p:cNvSpPr/>
          <p:nvPr/>
        </p:nvSpPr>
        <p:spPr>
          <a:xfrm>
            <a:off x="1424841" y="1744701"/>
            <a:ext cx="857287" cy="612348"/>
          </a:xfrm>
          <a:prstGeom prst="flowChartMultidocument">
            <a:avLst/>
          </a:prstGeom>
          <a:noFill/>
          <a:ln w="36000">
            <a:solidFill>
              <a:srgbClr val="18A30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V</a:t>
            </a:r>
            <a:r>
              <a:rPr lang="en-GB" sz="1225" b="0" strike="noStrike" spc="-1" baseline="-8000">
                <a:solidFill>
                  <a:srgbClr val="000000"/>
                </a:solidFill>
                <a:latin typeface="Times New Roman"/>
              </a:rPr>
              <a:t>deal</a:t>
            </a:r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Organigramme : Procédé 15">
            <a:extLst>
              <a:ext uri="{FF2B5EF4-FFF2-40B4-BE49-F238E27FC236}">
                <a16:creationId xmlns:a16="http://schemas.microsoft.com/office/drawing/2014/main" id="{5E36DF57-ED94-5F07-79AC-17E8E4CD5CAB}"/>
              </a:ext>
            </a:extLst>
          </p:cNvPr>
          <p:cNvSpPr/>
          <p:nvPr/>
        </p:nvSpPr>
        <p:spPr>
          <a:xfrm>
            <a:off x="2566013" y="1805936"/>
            <a:ext cx="857287" cy="489878"/>
          </a:xfrm>
          <a:prstGeom prst="flowChartProcess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3D grid</a:t>
            </a:r>
          </a:p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mapping</a:t>
            </a:r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3258DD73-B056-02FB-E0CE-95544C607F28}"/>
              </a:ext>
            </a:extLst>
          </p:cNvPr>
          <p:cNvSpPr/>
          <p:nvPr/>
        </p:nvSpPr>
        <p:spPr>
          <a:xfrm>
            <a:off x="3707674" y="1805936"/>
            <a:ext cx="612348" cy="489878"/>
          </a:xfrm>
          <a:prstGeom prst="cube">
            <a:avLst>
              <a:gd name="adj" fmla="val 25000"/>
            </a:avLst>
          </a:prstGeom>
          <a:noFill/>
          <a:ln w="36000">
            <a:solidFill>
              <a:srgbClr val="C9211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" name="Organigramme : Données 17">
            <a:extLst>
              <a:ext uri="{FF2B5EF4-FFF2-40B4-BE49-F238E27FC236}">
                <a16:creationId xmlns:a16="http://schemas.microsoft.com/office/drawing/2014/main" id="{28DBCF33-CFBD-C9E3-6512-02214446028A}"/>
              </a:ext>
            </a:extLst>
          </p:cNvPr>
          <p:cNvSpPr/>
          <p:nvPr/>
        </p:nvSpPr>
        <p:spPr>
          <a:xfrm>
            <a:off x="4511074" y="1858598"/>
            <a:ext cx="1102226" cy="384554"/>
          </a:xfrm>
          <a:prstGeom prst="flowChartInputOutput">
            <a:avLst/>
          </a:prstGeom>
          <a:noFill/>
          <a:ln w="36000">
            <a:solidFill>
              <a:srgbClr val="18A30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3D-winds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722C2451-2530-7035-DBB3-C7556C94E418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2282128" y="2050875"/>
            <a:ext cx="284129" cy="245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B0398E3F-707B-09E5-43F6-0974491148B2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3423300" y="2050875"/>
            <a:ext cx="284619" cy="245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EF4C534-A752-C7AD-C382-CDBDA2E6C7A9}"/>
              </a:ext>
            </a:extLst>
          </p:cNvPr>
          <p:cNvCxnSpPr>
            <a:stCxn id="17" idx="3"/>
            <a:endCxn id="18" idx="2"/>
          </p:cNvCxnSpPr>
          <p:nvPr/>
        </p:nvCxnSpPr>
        <p:spPr>
          <a:xfrm>
            <a:off x="4320022" y="2050875"/>
            <a:ext cx="301520" cy="245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22" name="Organigramme : Multidocument 21">
            <a:extLst>
              <a:ext uri="{FF2B5EF4-FFF2-40B4-BE49-F238E27FC236}">
                <a16:creationId xmlns:a16="http://schemas.microsoft.com/office/drawing/2014/main" id="{8A1A8E5B-E981-1BC4-3B3E-245076EF0D2E}"/>
              </a:ext>
            </a:extLst>
          </p:cNvPr>
          <p:cNvSpPr/>
          <p:nvPr/>
        </p:nvSpPr>
        <p:spPr>
          <a:xfrm>
            <a:off x="1425086" y="2509646"/>
            <a:ext cx="857287" cy="612348"/>
          </a:xfrm>
          <a:prstGeom prst="flowChartMultidocument">
            <a:avLst/>
          </a:prstGeom>
          <a:noFill/>
          <a:ln w="36000">
            <a:solidFill>
              <a:srgbClr val="18A30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Zh</a:t>
            </a:r>
          </a:p>
        </p:txBody>
      </p:sp>
      <p:sp>
        <p:nvSpPr>
          <p:cNvPr id="23" name="Organigramme : Procédé 22">
            <a:extLst>
              <a:ext uri="{FF2B5EF4-FFF2-40B4-BE49-F238E27FC236}">
                <a16:creationId xmlns:a16="http://schemas.microsoft.com/office/drawing/2014/main" id="{3652C67B-FDE1-6B19-43B8-12C661A856EA}"/>
              </a:ext>
            </a:extLst>
          </p:cNvPr>
          <p:cNvSpPr/>
          <p:nvPr/>
        </p:nvSpPr>
        <p:spPr>
          <a:xfrm>
            <a:off x="2566258" y="2570881"/>
            <a:ext cx="857287" cy="489878"/>
          </a:xfrm>
          <a:prstGeom prst="flowChartProcess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3D grid</a:t>
            </a:r>
          </a:p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mapping</a:t>
            </a: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AEEC587E-5ED9-EB27-9B00-B883E0A754E3}"/>
              </a:ext>
            </a:extLst>
          </p:cNvPr>
          <p:cNvSpPr/>
          <p:nvPr/>
        </p:nvSpPr>
        <p:spPr>
          <a:xfrm>
            <a:off x="3715512" y="2570881"/>
            <a:ext cx="612348" cy="489878"/>
          </a:xfrm>
          <a:prstGeom prst="cube">
            <a:avLst>
              <a:gd name="adj" fmla="val 25000"/>
            </a:avLst>
          </a:prstGeom>
          <a:noFill/>
          <a:ln w="36000">
            <a:solidFill>
              <a:srgbClr val="C9211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" name="Organigramme : Données 24">
            <a:extLst>
              <a:ext uri="{FF2B5EF4-FFF2-40B4-BE49-F238E27FC236}">
                <a16:creationId xmlns:a16="http://schemas.microsoft.com/office/drawing/2014/main" id="{F90A79F3-7BD6-A7A6-2545-65002DBAB28F}"/>
              </a:ext>
            </a:extLst>
          </p:cNvPr>
          <p:cNvSpPr/>
          <p:nvPr/>
        </p:nvSpPr>
        <p:spPr>
          <a:xfrm>
            <a:off x="5613545" y="2623543"/>
            <a:ext cx="1102226" cy="384554"/>
          </a:xfrm>
          <a:prstGeom prst="flowChartInputOutput">
            <a:avLst/>
          </a:prstGeom>
          <a:noFill/>
          <a:ln w="36000">
            <a:solidFill>
              <a:srgbClr val="18A30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PoH</a:t>
            </a:r>
          </a:p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MESH</a:t>
            </a:r>
          </a:p>
        </p:txBody>
      </p:sp>
      <p:sp>
        <p:nvSpPr>
          <p:cNvPr id="26" name="Organigramme : Données 25">
            <a:extLst>
              <a:ext uri="{FF2B5EF4-FFF2-40B4-BE49-F238E27FC236}">
                <a16:creationId xmlns:a16="http://schemas.microsoft.com/office/drawing/2014/main" id="{0EB7DA3A-26B6-9C63-F0F6-1159E104FC68}"/>
              </a:ext>
            </a:extLst>
          </p:cNvPr>
          <p:cNvSpPr/>
          <p:nvPr/>
        </p:nvSpPr>
        <p:spPr>
          <a:xfrm>
            <a:off x="4536058" y="3189842"/>
            <a:ext cx="979756" cy="367409"/>
          </a:xfrm>
          <a:prstGeom prst="flowChartInputOutput">
            <a:avLst/>
          </a:prstGeom>
          <a:noFill/>
          <a:ln w="36000" cap="rnd">
            <a:solidFill>
              <a:srgbClr val="18A303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Iso-0° alt.</a:t>
            </a: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7541F58A-DF58-F53D-4335-1DD2A7562196}"/>
              </a:ext>
            </a:extLst>
          </p:cNvPr>
          <p:cNvCxnSpPr>
            <a:stCxn id="22" idx="3"/>
            <a:endCxn id="23" idx="1"/>
          </p:cNvCxnSpPr>
          <p:nvPr/>
        </p:nvCxnSpPr>
        <p:spPr>
          <a:xfrm>
            <a:off x="2282373" y="2815820"/>
            <a:ext cx="284129" cy="245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AB2946C6-D2C1-D944-E200-90C5D47FB984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3423545" y="2815820"/>
            <a:ext cx="292212" cy="245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29" name="Organigramme : Données 28">
            <a:extLst>
              <a:ext uri="{FF2B5EF4-FFF2-40B4-BE49-F238E27FC236}">
                <a16:creationId xmlns:a16="http://schemas.microsoft.com/office/drawing/2014/main" id="{3FA50965-4D54-BB1F-44CD-A75D13125405}"/>
              </a:ext>
            </a:extLst>
          </p:cNvPr>
          <p:cNvSpPr/>
          <p:nvPr/>
        </p:nvSpPr>
        <p:spPr>
          <a:xfrm>
            <a:off x="1326621" y="3652532"/>
            <a:ext cx="979756" cy="384554"/>
          </a:xfrm>
          <a:prstGeom prst="flowChartInputOutput">
            <a:avLst/>
          </a:prstGeom>
          <a:noFill/>
          <a:ln w="36000">
            <a:solidFill>
              <a:srgbClr val="18A30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Processed</a:t>
            </a:r>
          </a:p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Pol. Mom.</a:t>
            </a:r>
          </a:p>
        </p:txBody>
      </p:sp>
      <p:sp>
        <p:nvSpPr>
          <p:cNvPr id="30" name="Organigramme : Procédé 29">
            <a:extLst>
              <a:ext uri="{FF2B5EF4-FFF2-40B4-BE49-F238E27FC236}">
                <a16:creationId xmlns:a16="http://schemas.microsoft.com/office/drawing/2014/main" id="{3F1B950F-223C-6BF6-53A0-763638537C55}"/>
              </a:ext>
            </a:extLst>
          </p:cNvPr>
          <p:cNvSpPr/>
          <p:nvPr/>
        </p:nvSpPr>
        <p:spPr>
          <a:xfrm>
            <a:off x="2566503" y="3599870"/>
            <a:ext cx="857287" cy="489878"/>
          </a:xfrm>
          <a:prstGeom prst="flowChartProcess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QVP</a:t>
            </a:r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67EE218C-1296-840B-6A48-FAB4EC92F867}"/>
              </a:ext>
            </a:extLst>
          </p:cNvPr>
          <p:cNvCxnSpPr>
            <a:stCxn id="29" idx="5"/>
            <a:endCxn id="30" idx="1"/>
          </p:cNvCxnSpPr>
          <p:nvPr/>
        </p:nvCxnSpPr>
        <p:spPr>
          <a:xfrm>
            <a:off x="2206687" y="3844809"/>
            <a:ext cx="360060" cy="245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32" name="Organigramme : Données 31">
            <a:extLst>
              <a:ext uri="{FF2B5EF4-FFF2-40B4-BE49-F238E27FC236}">
                <a16:creationId xmlns:a16="http://schemas.microsoft.com/office/drawing/2014/main" id="{92EC0A02-A3DA-7CDD-8372-CCE0F03DD39E}"/>
              </a:ext>
            </a:extLst>
          </p:cNvPr>
          <p:cNvSpPr/>
          <p:nvPr/>
        </p:nvSpPr>
        <p:spPr>
          <a:xfrm>
            <a:off x="3580795" y="3652532"/>
            <a:ext cx="1102226" cy="384554"/>
          </a:xfrm>
          <a:prstGeom prst="flowChartInputOutput">
            <a:avLst/>
          </a:prstGeom>
          <a:noFill/>
          <a:ln w="36000">
            <a:solidFill>
              <a:srgbClr val="18A30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Pol. Data</a:t>
            </a:r>
          </a:p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TS</a:t>
            </a: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BC033FA4-05F2-255A-9683-FCBCB630BD5D}"/>
              </a:ext>
            </a:extLst>
          </p:cNvPr>
          <p:cNvCxnSpPr>
            <a:stCxn id="30" idx="3"/>
            <a:endCxn id="32" idx="2"/>
          </p:cNvCxnSpPr>
          <p:nvPr/>
        </p:nvCxnSpPr>
        <p:spPr>
          <a:xfrm>
            <a:off x="3423790" y="3844809"/>
            <a:ext cx="267473" cy="245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34" name="Organigramme : Procédé 33">
            <a:extLst>
              <a:ext uri="{FF2B5EF4-FFF2-40B4-BE49-F238E27FC236}">
                <a16:creationId xmlns:a16="http://schemas.microsoft.com/office/drawing/2014/main" id="{B72A47CF-D6FB-02DC-562F-2FFF2963BC2B}"/>
              </a:ext>
            </a:extLst>
          </p:cNvPr>
          <p:cNvSpPr/>
          <p:nvPr/>
        </p:nvSpPr>
        <p:spPr>
          <a:xfrm>
            <a:off x="2566503" y="4187969"/>
            <a:ext cx="857287" cy="489878"/>
          </a:xfrm>
          <a:prstGeom prst="flowChartProcess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VAD</a:t>
            </a:r>
          </a:p>
        </p:txBody>
      </p:sp>
      <p:sp>
        <p:nvSpPr>
          <p:cNvPr id="35" name="Organigramme : Données 34">
            <a:extLst>
              <a:ext uri="{FF2B5EF4-FFF2-40B4-BE49-F238E27FC236}">
                <a16:creationId xmlns:a16="http://schemas.microsoft.com/office/drawing/2014/main" id="{1BB1D6E2-133F-110C-20E3-35303FEA0283}"/>
              </a:ext>
            </a:extLst>
          </p:cNvPr>
          <p:cNvSpPr/>
          <p:nvPr/>
        </p:nvSpPr>
        <p:spPr>
          <a:xfrm>
            <a:off x="1326621" y="4240631"/>
            <a:ext cx="979756" cy="384554"/>
          </a:xfrm>
          <a:prstGeom prst="flowChartInputOutput">
            <a:avLst/>
          </a:prstGeom>
          <a:noFill/>
          <a:ln w="36000">
            <a:solidFill>
              <a:srgbClr val="18A30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V</a:t>
            </a:r>
            <a:r>
              <a:rPr lang="en-GB" sz="1225" b="0" strike="noStrike" spc="-1" baseline="-8000">
                <a:solidFill>
                  <a:srgbClr val="000000"/>
                </a:solidFill>
                <a:latin typeface="Times New Roman"/>
              </a:rPr>
              <a:t>deal</a:t>
            </a:r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" name="Organigramme : Données 35">
            <a:extLst>
              <a:ext uri="{FF2B5EF4-FFF2-40B4-BE49-F238E27FC236}">
                <a16:creationId xmlns:a16="http://schemas.microsoft.com/office/drawing/2014/main" id="{2BB09B21-652D-0285-8DBE-EE7D0CF9F13A}"/>
              </a:ext>
            </a:extLst>
          </p:cNvPr>
          <p:cNvSpPr/>
          <p:nvPr/>
        </p:nvSpPr>
        <p:spPr>
          <a:xfrm>
            <a:off x="3581040" y="4240631"/>
            <a:ext cx="1102226" cy="384554"/>
          </a:xfrm>
          <a:prstGeom prst="flowChartInputOutput">
            <a:avLst/>
          </a:prstGeom>
          <a:noFill/>
          <a:ln w="36000">
            <a:solidFill>
              <a:srgbClr val="18A30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Wind TS</a:t>
            </a:r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313A6E13-CDBF-EA8C-B40C-831DF2F72B37}"/>
              </a:ext>
            </a:extLst>
          </p:cNvPr>
          <p:cNvCxnSpPr>
            <a:stCxn id="35" idx="5"/>
            <a:endCxn id="34" idx="1"/>
          </p:cNvCxnSpPr>
          <p:nvPr/>
        </p:nvCxnSpPr>
        <p:spPr>
          <a:xfrm>
            <a:off x="2206687" y="4432908"/>
            <a:ext cx="360060" cy="245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6A6A4B17-E19F-DCD7-9FEA-EA0D4064A449}"/>
              </a:ext>
            </a:extLst>
          </p:cNvPr>
          <p:cNvCxnSpPr>
            <a:stCxn id="34" idx="3"/>
            <a:endCxn id="36" idx="2"/>
          </p:cNvCxnSpPr>
          <p:nvPr/>
        </p:nvCxnSpPr>
        <p:spPr>
          <a:xfrm>
            <a:off x="3423790" y="4432908"/>
            <a:ext cx="267718" cy="245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39" name="Organigramme : Procédé 38">
            <a:extLst>
              <a:ext uri="{FF2B5EF4-FFF2-40B4-BE49-F238E27FC236}">
                <a16:creationId xmlns:a16="http://schemas.microsoft.com/office/drawing/2014/main" id="{4A9B8646-573C-5669-9204-D96AC6FFC6DE}"/>
              </a:ext>
            </a:extLst>
          </p:cNvPr>
          <p:cNvSpPr/>
          <p:nvPr/>
        </p:nvSpPr>
        <p:spPr>
          <a:xfrm>
            <a:off x="4597293" y="2570881"/>
            <a:ext cx="857287" cy="489878"/>
          </a:xfrm>
          <a:prstGeom prst="flowChartProcess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Hail ID</a:t>
            </a:r>
          </a:p>
        </p:txBody>
      </p: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BB6583C3-C49C-A255-6C8C-5F15FDC99EEA}"/>
              </a:ext>
            </a:extLst>
          </p:cNvPr>
          <p:cNvCxnSpPr>
            <a:stCxn id="24" idx="3"/>
            <a:endCxn id="39" idx="1"/>
          </p:cNvCxnSpPr>
          <p:nvPr/>
        </p:nvCxnSpPr>
        <p:spPr>
          <a:xfrm>
            <a:off x="4327860" y="2815820"/>
            <a:ext cx="269678" cy="245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FCD779C3-9F7E-788D-D822-2F19CE60FEAC}"/>
              </a:ext>
            </a:extLst>
          </p:cNvPr>
          <p:cNvCxnSpPr>
            <a:stCxn id="39" idx="3"/>
            <a:endCxn id="25" idx="2"/>
          </p:cNvCxnSpPr>
          <p:nvPr/>
        </p:nvCxnSpPr>
        <p:spPr>
          <a:xfrm>
            <a:off x="5454580" y="2815820"/>
            <a:ext cx="269433" cy="245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4CC569DD-07FF-3620-D502-0D960E2FCF85}"/>
              </a:ext>
            </a:extLst>
          </p:cNvPr>
          <p:cNvCxnSpPr>
            <a:stCxn id="26" idx="1"/>
            <a:endCxn id="39" idx="2"/>
          </p:cNvCxnSpPr>
          <p:nvPr/>
        </p:nvCxnSpPr>
        <p:spPr>
          <a:xfrm flipV="1">
            <a:off x="5025936" y="3060759"/>
            <a:ext cx="245" cy="129328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EE242BDB-1712-E704-CC8D-2D28B9130486}"/>
              </a:ext>
            </a:extLst>
          </p:cNvPr>
          <p:cNvSpPr txBox="1"/>
          <p:nvPr/>
        </p:nvSpPr>
        <p:spPr>
          <a:xfrm>
            <a:off x="5955970" y="3429148"/>
            <a:ext cx="1379742" cy="1094633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25" b="1" strike="noStrike" spc="-1">
                <a:solidFill>
                  <a:srgbClr val="000000"/>
                </a:solidFill>
                <a:latin typeface="Times New Roman"/>
              </a:rPr>
              <a:t>And many more!!!</a:t>
            </a:r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Forest fire detection</a:t>
            </a:r>
          </a:p>
          <a:p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Meteorite detection</a:t>
            </a:r>
          </a:p>
          <a:p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Bird detection</a:t>
            </a:r>
          </a:p>
          <a:p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Storm tracking</a:t>
            </a:r>
          </a:p>
          <a:p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855177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3160BC9C-EDEF-7910-B97E-C78BCADCD2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fr-FR" sz="4800" dirty="0"/>
              <a:t>3. Radar data file formats</a:t>
            </a:r>
          </a:p>
          <a:p>
            <a:endParaRPr lang="fr-FR" sz="4800" dirty="0"/>
          </a:p>
        </p:txBody>
      </p:sp>
    </p:spTree>
    <p:extLst>
      <p:ext uri="{BB962C8B-B14F-4D97-AF65-F5344CB8AC3E}">
        <p14:creationId xmlns:p14="http://schemas.microsoft.com/office/powerpoint/2010/main" val="1810619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5B642A6-A8E0-E36E-2B7F-23F201625B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Radar data takes different formats at each processing stage:</a:t>
            </a:r>
          </a:p>
          <a:p>
            <a:pPr lvl="1"/>
            <a:r>
              <a:rPr lang="en-US" sz="1400" dirty="0"/>
              <a:t>IQ data: Time series of complex numbers</a:t>
            </a:r>
          </a:p>
          <a:p>
            <a:pPr lvl="1"/>
            <a:r>
              <a:rPr lang="en-US" sz="1400" dirty="0"/>
              <a:t>Moments: Polar coordinates (azimuth, elevation, range)</a:t>
            </a:r>
          </a:p>
          <a:p>
            <a:pPr lvl="1"/>
            <a:r>
              <a:rPr lang="en-US" sz="1400" dirty="0"/>
              <a:t>Composites: Cartesian/geo-referenced grids</a:t>
            </a:r>
          </a:p>
          <a:p>
            <a:pPr lvl="1"/>
            <a:r>
              <a:rPr lang="en-US" sz="1400" dirty="0"/>
              <a:t>Radar-based products: Grids but also time-height, time-range, etc.</a:t>
            </a:r>
          </a:p>
          <a:p>
            <a:pPr lvl="1"/>
            <a:r>
              <a:rPr lang="en-US" sz="1400" dirty="0"/>
              <a:t>Radar-derived products: ??????</a:t>
            </a:r>
          </a:p>
          <a:p>
            <a:r>
              <a:rPr lang="en-US" dirty="0"/>
              <a:t>There is no formally accepted standard yet for radar data at any stage</a:t>
            </a:r>
          </a:p>
          <a:p>
            <a:r>
              <a:rPr lang="en-US" dirty="0"/>
              <a:t>Most radar manufacturers and major Met services use their own proprietary formats</a:t>
            </a:r>
          </a:p>
          <a:p>
            <a:r>
              <a:rPr lang="en-US" dirty="0"/>
              <a:t>There are 3 de-facto standards for moment data file formats:</a:t>
            </a:r>
          </a:p>
          <a:p>
            <a:pPr lvl="1"/>
            <a:r>
              <a:rPr lang="en-US" sz="1400" dirty="0"/>
              <a:t>ODIM_H5</a:t>
            </a:r>
          </a:p>
          <a:p>
            <a:pPr lvl="1"/>
            <a:r>
              <a:rPr lang="en-US" sz="1400" dirty="0" err="1"/>
              <a:t>CfRadial</a:t>
            </a:r>
            <a:endParaRPr lang="en-US" sz="1400" dirty="0"/>
          </a:p>
          <a:p>
            <a:pPr lvl="1"/>
            <a:r>
              <a:rPr lang="en-US" sz="1400" dirty="0"/>
              <a:t>NEXRAD-AR2</a:t>
            </a:r>
            <a:endParaRPr lang="fr-FR" sz="140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627D2F1-E0CB-2AF0-69A9-DC48279A6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Radar Data Formats</a:t>
            </a:r>
          </a:p>
        </p:txBody>
      </p:sp>
    </p:spTree>
    <p:extLst>
      <p:ext uri="{BB962C8B-B14F-4D97-AF65-F5344CB8AC3E}">
        <p14:creationId xmlns:p14="http://schemas.microsoft.com/office/powerpoint/2010/main" val="678726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D8714E62-D994-EDE4-3750-17E3FE18CF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NetCDF </a:t>
            </a:r>
            <a:r>
              <a:rPr lang="fr-FR" dirty="0" err="1"/>
              <a:t>Climate</a:t>
            </a:r>
            <a:r>
              <a:rPr lang="fr-FR" dirty="0"/>
              <a:t> and </a:t>
            </a:r>
            <a:r>
              <a:rPr lang="fr-FR" dirty="0" err="1"/>
              <a:t>forecast</a:t>
            </a:r>
            <a:r>
              <a:rPr lang="fr-FR" dirty="0"/>
              <a:t> </a:t>
            </a:r>
            <a:r>
              <a:rPr lang="fr-FR" dirty="0">
                <a:hlinkClick r:id="rId2"/>
              </a:rPr>
              <a:t>(CF) Conventions </a:t>
            </a:r>
            <a:r>
              <a:rPr lang="fr-FR" dirty="0"/>
              <a:t>for RADAR and LIDAR data in polar </a:t>
            </a:r>
            <a:r>
              <a:rPr lang="fr-FR" dirty="0" err="1"/>
              <a:t>coordinates</a:t>
            </a:r>
            <a:endParaRPr lang="fr-FR" dirty="0"/>
          </a:p>
          <a:p>
            <a:r>
              <a:rPr lang="fr-FR" dirty="0" err="1"/>
              <a:t>Based</a:t>
            </a:r>
            <a:r>
              <a:rPr lang="fr-FR" dirty="0"/>
              <a:t> on Network Common Data </a:t>
            </a:r>
            <a:r>
              <a:rPr lang="fr-FR" dirty="0" err="1"/>
              <a:t>Form</a:t>
            </a:r>
            <a:r>
              <a:rPr lang="fr-FR" dirty="0"/>
              <a:t> (</a:t>
            </a:r>
            <a:r>
              <a:rPr lang="fr-FR" dirty="0">
                <a:hlinkClick r:id="rId3"/>
              </a:rPr>
              <a:t>NetCDF</a:t>
            </a:r>
            <a:r>
              <a:rPr lang="fr-FR" dirty="0"/>
              <a:t>)</a:t>
            </a:r>
          </a:p>
          <a:p>
            <a:r>
              <a:rPr lang="fr-FR" dirty="0" err="1"/>
              <a:t>Maintained</a:t>
            </a:r>
            <a:r>
              <a:rPr lang="fr-FR" dirty="0"/>
              <a:t> by NCAR</a:t>
            </a:r>
          </a:p>
          <a:p>
            <a:r>
              <a:rPr lang="fr-FR" dirty="0"/>
              <a:t>De-facto standard for the </a:t>
            </a:r>
            <a:r>
              <a:rPr lang="fr-FR" dirty="0" err="1"/>
              <a:t>research</a:t>
            </a:r>
            <a:r>
              <a:rPr lang="fr-FR" dirty="0"/>
              <a:t> </a:t>
            </a:r>
            <a:r>
              <a:rPr lang="fr-FR" dirty="0" err="1"/>
              <a:t>community</a:t>
            </a:r>
            <a:endParaRPr lang="fr-FR" dirty="0"/>
          </a:p>
          <a:p>
            <a:r>
              <a:rPr lang="fr-FR" dirty="0" err="1"/>
              <a:t>Two</a:t>
            </a:r>
            <a:r>
              <a:rPr lang="fr-FR" dirty="0"/>
              <a:t> major versions:</a:t>
            </a:r>
          </a:p>
          <a:p>
            <a:pPr lvl="1"/>
            <a:r>
              <a:rPr lang="fr-FR" sz="1400" dirty="0" err="1"/>
              <a:t>CfRadial</a:t>
            </a:r>
            <a:r>
              <a:rPr lang="fr-FR" sz="1400" dirty="0"/>
              <a:t> Version 1: (</a:t>
            </a:r>
            <a:r>
              <a:rPr lang="fr-FR" sz="1400" dirty="0" err="1"/>
              <a:t>Since</a:t>
            </a:r>
            <a:r>
              <a:rPr lang="fr-FR" sz="1400" dirty="0"/>
              <a:t> 2010) </a:t>
            </a:r>
            <a:r>
              <a:rPr lang="fr-FR" sz="1400" dirty="0" err="1"/>
              <a:t>Classic</a:t>
            </a:r>
            <a:r>
              <a:rPr lang="fr-FR" sz="1400" dirty="0"/>
              <a:t> model </a:t>
            </a:r>
            <a:r>
              <a:rPr lang="fr-FR" sz="1400" dirty="0" err="1"/>
              <a:t>using</a:t>
            </a:r>
            <a:r>
              <a:rPr lang="fr-FR" sz="1400" dirty="0"/>
              <a:t> NetCDF3 =&gt; </a:t>
            </a:r>
          </a:p>
          <a:p>
            <a:pPr lvl="2"/>
            <a:r>
              <a:rPr lang="fr-FR" sz="1200" dirty="0"/>
              <a:t>Data </a:t>
            </a:r>
            <a:r>
              <a:rPr lang="fr-FR" sz="1200" dirty="0" err="1"/>
              <a:t>stored</a:t>
            </a:r>
            <a:r>
              <a:rPr lang="fr-FR" sz="1200" dirty="0"/>
              <a:t> in </a:t>
            </a:r>
            <a:r>
              <a:rPr lang="fr-FR" sz="1200" dirty="0" err="1"/>
              <a:t>regular</a:t>
            </a:r>
            <a:r>
              <a:rPr lang="fr-FR" sz="1200" dirty="0"/>
              <a:t> 2D (time, range) format</a:t>
            </a:r>
          </a:p>
          <a:p>
            <a:pPr lvl="2"/>
            <a:r>
              <a:rPr lang="fr-FR" sz="1200" dirty="0" err="1"/>
              <a:t>Metadata</a:t>
            </a:r>
            <a:r>
              <a:rPr lang="fr-FR" sz="1200" dirty="0"/>
              <a:t>: range, time, </a:t>
            </a:r>
            <a:r>
              <a:rPr lang="fr-FR" sz="1200" dirty="0" err="1"/>
              <a:t>elevation</a:t>
            </a:r>
            <a:r>
              <a:rPr lang="fr-FR" sz="1200" dirty="0"/>
              <a:t>, </a:t>
            </a:r>
            <a:r>
              <a:rPr lang="fr-FR" sz="1200" dirty="0" err="1"/>
              <a:t>azimuth</a:t>
            </a:r>
            <a:r>
              <a:rPr lang="fr-FR" sz="1200" dirty="0"/>
              <a:t>, (</a:t>
            </a:r>
            <a:r>
              <a:rPr lang="fr-FR" sz="1200" dirty="0" err="1"/>
              <a:t>ray_n_gates</a:t>
            </a:r>
            <a:r>
              <a:rPr lang="fr-FR" sz="1200" dirty="0"/>
              <a:t>, </a:t>
            </a:r>
            <a:r>
              <a:rPr lang="fr-FR" sz="1200" dirty="0" err="1"/>
              <a:t>ray_start_index</a:t>
            </a:r>
            <a:r>
              <a:rPr lang="fr-FR" sz="1200" dirty="0"/>
              <a:t>)</a:t>
            </a:r>
          </a:p>
          <a:p>
            <a:pPr lvl="1"/>
            <a:r>
              <a:rPr lang="fr-FR" sz="1400" dirty="0" err="1"/>
              <a:t>CfRadial</a:t>
            </a:r>
            <a:r>
              <a:rPr lang="fr-FR" sz="1400" dirty="0"/>
              <a:t> version 2: (</a:t>
            </a:r>
            <a:r>
              <a:rPr lang="fr-FR" sz="1400" dirty="0" err="1"/>
              <a:t>Since</a:t>
            </a:r>
            <a:r>
              <a:rPr lang="fr-FR" sz="1400" dirty="0"/>
              <a:t> 2016) uses NetCDF4 (</a:t>
            </a:r>
            <a:r>
              <a:rPr lang="fr-FR" sz="1400" dirty="0" err="1"/>
              <a:t>based</a:t>
            </a:r>
            <a:r>
              <a:rPr lang="fr-FR" sz="1400" dirty="0"/>
              <a:t> on HDF5) and groups</a:t>
            </a:r>
          </a:p>
          <a:p>
            <a:pPr lvl="2"/>
            <a:r>
              <a:rPr lang="fr-FR" sz="1200" dirty="0" err="1"/>
              <a:t>Hierarchical</a:t>
            </a:r>
            <a:r>
              <a:rPr lang="fr-FR" sz="1200" dirty="0"/>
              <a:t> </a:t>
            </a:r>
            <a:r>
              <a:rPr lang="fr-FR" sz="1200" dirty="0" err="1"/>
              <a:t>grouping</a:t>
            </a:r>
            <a:r>
              <a:rPr lang="fr-FR" sz="1200" dirty="0"/>
              <a:t> volume=&gt;</a:t>
            </a:r>
            <a:r>
              <a:rPr lang="fr-FR" sz="1200" dirty="0" err="1"/>
              <a:t>sweep</a:t>
            </a:r>
            <a:r>
              <a:rPr lang="fr-FR" sz="1200" dirty="0"/>
              <a:t>=&gt;</a:t>
            </a:r>
            <a:r>
              <a:rPr lang="fr-FR" sz="1200" dirty="0" err="1"/>
              <a:t>dataset</a:t>
            </a:r>
            <a:r>
              <a:rPr lang="fr-FR" sz="1200" dirty="0"/>
              <a:t> (time, range)</a:t>
            </a:r>
          </a:p>
          <a:p>
            <a:pPr lvl="2"/>
            <a:r>
              <a:rPr lang="fr-FR" sz="1200" dirty="0"/>
              <a:t>Candidate for WMO radar data standard (</a:t>
            </a:r>
            <a:r>
              <a:rPr lang="fr-FR" sz="1200" dirty="0">
                <a:hlinkClick r:id="rId4"/>
              </a:rPr>
              <a:t>FM301</a:t>
            </a:r>
            <a:r>
              <a:rPr lang="fr-FR" sz="1200" dirty="0"/>
              <a:t>)</a:t>
            </a:r>
          </a:p>
          <a:p>
            <a:pPr marL="0" indent="0">
              <a:buNone/>
            </a:pPr>
            <a:r>
              <a:rPr lang="fr-FR" dirty="0" err="1"/>
              <a:t>Readers</a:t>
            </a:r>
            <a:r>
              <a:rPr lang="fr-FR" dirty="0"/>
              <a:t>: </a:t>
            </a:r>
            <a:r>
              <a:rPr lang="fr-FR" sz="1400" dirty="0" err="1"/>
              <a:t>xradar</a:t>
            </a:r>
            <a:r>
              <a:rPr lang="fr-FR" sz="1400" dirty="0"/>
              <a:t>, </a:t>
            </a:r>
            <a:r>
              <a:rPr lang="fr-FR" sz="1400" dirty="0" err="1"/>
              <a:t>wradlib</a:t>
            </a:r>
            <a:r>
              <a:rPr lang="fr-FR" sz="1400" dirty="0"/>
              <a:t>, BALTRAD, Py-ART (V1), LROSE, </a:t>
            </a:r>
            <a:r>
              <a:rPr lang="fr-FR" sz="1400" dirty="0" err="1"/>
              <a:t>Pyrad</a:t>
            </a:r>
            <a:r>
              <a:rPr lang="fr-FR" sz="1400" dirty="0"/>
              <a:t> (V1 and (</a:t>
            </a:r>
            <a:r>
              <a:rPr lang="fr-FR" sz="1400" dirty="0" err="1"/>
              <a:t>partially</a:t>
            </a:r>
            <a:r>
              <a:rPr lang="fr-FR" sz="1400" dirty="0"/>
              <a:t>) V2)</a:t>
            </a:r>
          </a:p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D4A7570-E4C5-0702-FC7B-EE99E1A6F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CFRadial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FB60D4D-7711-0593-1556-11010212AD36}"/>
              </a:ext>
            </a:extLst>
          </p:cNvPr>
          <p:cNvSpPr txBox="1"/>
          <p:nvPr/>
        </p:nvSpPr>
        <p:spPr>
          <a:xfrm>
            <a:off x="7192380" y="3075174"/>
            <a:ext cx="1944000" cy="338586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600" b="0" strike="noStrike" spc="-1" dirty="0" err="1">
                <a:solidFill>
                  <a:srgbClr val="C9211E"/>
                </a:solidFill>
                <a:latin typeface="+mn-lt"/>
              </a:rPr>
              <a:t>Py</a:t>
            </a:r>
            <a:r>
              <a:rPr lang="en-GB" sz="1600" b="0" strike="noStrike" spc="-1" dirty="0">
                <a:solidFill>
                  <a:srgbClr val="C9211E"/>
                </a:solidFill>
                <a:latin typeface="+mn-lt"/>
              </a:rPr>
              <a:t>-ART data model</a:t>
            </a:r>
            <a:endParaRPr lang="en-GB" sz="1600" b="0" strike="noStrike" spc="-1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5853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376DF35E-ACE5-FA46-A319-6EF3D4D40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CFRadial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71A3C26-2420-AF62-5C8E-2796EE6C6B8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189210" y="1032663"/>
            <a:ext cx="3052186" cy="3376241"/>
          </a:xfrm>
          <a:prstGeom prst="rect">
            <a:avLst/>
          </a:prstGeom>
          <a:ln w="36000"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D159954-8DEC-C23F-A168-0DF679452B0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388360" y="1134558"/>
            <a:ext cx="3434536" cy="2196614"/>
          </a:xfrm>
          <a:prstGeom prst="rect">
            <a:avLst/>
          </a:prstGeom>
          <a:ln w="36000">
            <a:noFill/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B81C5E2-CFA6-1EA5-0D9B-EB19D3A62C87}"/>
              </a:ext>
            </a:extLst>
          </p:cNvPr>
          <p:cNvSpPr txBox="1"/>
          <p:nvPr/>
        </p:nvSpPr>
        <p:spPr>
          <a:xfrm>
            <a:off x="2404353" y="783806"/>
            <a:ext cx="898682" cy="235631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25" b="0" strike="noStrike" spc="-1">
                <a:solidFill>
                  <a:srgbClr val="000000"/>
                </a:solidFill>
                <a:latin typeface="Arial"/>
              </a:rPr>
              <a:t>CFRadial 1</a:t>
            </a:r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5E788FD-4E97-10CD-6D72-7BC6F227F3E0}"/>
              </a:ext>
            </a:extLst>
          </p:cNvPr>
          <p:cNvSpPr txBox="1"/>
          <p:nvPr/>
        </p:nvSpPr>
        <p:spPr>
          <a:xfrm>
            <a:off x="5637794" y="783806"/>
            <a:ext cx="898682" cy="235631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25" b="0" strike="noStrike" spc="-1">
                <a:solidFill>
                  <a:srgbClr val="000000"/>
                </a:solidFill>
                <a:latin typeface="Arial"/>
              </a:rPr>
              <a:t>CFRadial 2</a:t>
            </a:r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6138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CA4FBE45-C085-DA90-65B2-8C6A3E4AA1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OPERA Data Information Model for HDF5</a:t>
            </a:r>
            <a:endParaRPr lang="fr-FR" dirty="0"/>
          </a:p>
          <a:p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>
                <a:hlinkClick r:id="rId3"/>
              </a:rPr>
              <a:t>HDF5</a:t>
            </a:r>
            <a:endParaRPr lang="fr-FR" dirty="0"/>
          </a:p>
          <a:p>
            <a:r>
              <a:rPr lang="fr-FR" dirty="0" err="1"/>
              <a:t>Maintained</a:t>
            </a:r>
            <a:r>
              <a:rPr lang="fr-FR" dirty="0"/>
              <a:t> by the OPERA programme of EUMETNET</a:t>
            </a:r>
          </a:p>
          <a:p>
            <a:r>
              <a:rPr lang="fr-FR" dirty="0" err="1"/>
              <a:t>European</a:t>
            </a:r>
            <a:r>
              <a:rPr lang="fr-FR" dirty="0"/>
              <a:t> standard for the exchange of radar data</a:t>
            </a:r>
          </a:p>
          <a:p>
            <a:r>
              <a:rPr lang="fr-FR" dirty="0" err="1"/>
              <a:t>Defined</a:t>
            </a:r>
            <a:r>
              <a:rPr lang="fr-FR" dirty="0"/>
              <a:t> for exchange of polar AND </a:t>
            </a:r>
            <a:r>
              <a:rPr lang="fr-FR" dirty="0" err="1"/>
              <a:t>Cartesian</a:t>
            </a:r>
            <a:r>
              <a:rPr lang="fr-FR" dirty="0"/>
              <a:t> data</a:t>
            </a:r>
          </a:p>
          <a:p>
            <a:r>
              <a:rPr lang="fr-FR" dirty="0"/>
              <a:t>Uses groups</a:t>
            </a:r>
          </a:p>
          <a:p>
            <a:pPr marL="0" indent="0">
              <a:buNone/>
            </a:pPr>
            <a:r>
              <a:rPr lang="fr-FR" dirty="0"/>
              <a:t>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Readers</a:t>
            </a:r>
            <a:r>
              <a:rPr lang="fr-FR" dirty="0"/>
              <a:t>: </a:t>
            </a:r>
            <a:r>
              <a:rPr lang="fr-FR" sz="1600" dirty="0" err="1"/>
              <a:t>xradar</a:t>
            </a:r>
            <a:r>
              <a:rPr lang="fr-FR" sz="1600" dirty="0"/>
              <a:t>, </a:t>
            </a:r>
            <a:r>
              <a:rPr lang="fr-FR" dirty="0" err="1"/>
              <a:t>wradlib</a:t>
            </a:r>
            <a:r>
              <a:rPr lang="fr-FR" dirty="0"/>
              <a:t>, Py-ART, </a:t>
            </a:r>
            <a:r>
              <a:rPr lang="fr-FR" dirty="0" err="1"/>
              <a:t>Pyrad</a:t>
            </a:r>
            <a:r>
              <a:rPr lang="fr-FR" dirty="0"/>
              <a:t>, BALTRAD, LROSE </a:t>
            </a:r>
          </a:p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D8E3ECB-7AA4-FD34-BDEC-FF6213968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ODIM_H5</a:t>
            </a:r>
          </a:p>
        </p:txBody>
      </p:sp>
    </p:spTree>
    <p:extLst>
      <p:ext uri="{BB962C8B-B14F-4D97-AF65-F5344CB8AC3E}">
        <p14:creationId xmlns:p14="http://schemas.microsoft.com/office/powerpoint/2010/main" val="3918969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93EEB8A2-9B9F-6419-7A1D-735250943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ODIM_H5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F025B01-32F2-F736-9664-DB599A0782A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407451" y="979757"/>
            <a:ext cx="2980909" cy="3006872"/>
          </a:xfrm>
          <a:prstGeom prst="rect">
            <a:avLst/>
          </a:prstGeom>
          <a:ln w="36000"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C2FEDA0-7743-D3DA-71FE-077D7995EFE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847131" y="968244"/>
            <a:ext cx="2456004" cy="991269"/>
          </a:xfrm>
          <a:prstGeom prst="rect">
            <a:avLst/>
          </a:prstGeom>
          <a:ln w="36000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D492104-7794-FC1D-9415-518C62A04501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864277" y="2453066"/>
            <a:ext cx="2857704" cy="1736618"/>
          </a:xfrm>
          <a:prstGeom prst="rect">
            <a:avLst/>
          </a:prstGeom>
          <a:ln w="36000">
            <a:noFill/>
          </a:ln>
        </p:spPr>
      </p:pic>
    </p:spTree>
    <p:extLst>
      <p:ext uri="{BB962C8B-B14F-4D97-AF65-F5344CB8AC3E}">
        <p14:creationId xmlns:p14="http://schemas.microsoft.com/office/powerpoint/2010/main" val="2510514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A560FD66-6DB6-5140-5F86-92443382C5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Data </a:t>
            </a:r>
            <a:r>
              <a:rPr lang="fr-FR" dirty="0" err="1"/>
              <a:t>from</a:t>
            </a:r>
            <a:r>
              <a:rPr lang="fr-FR" dirty="0"/>
              <a:t> the US </a:t>
            </a:r>
            <a:r>
              <a:rPr lang="fr-FR" dirty="0" err="1"/>
              <a:t>Weather</a:t>
            </a:r>
            <a:r>
              <a:rPr lang="fr-FR" dirty="0"/>
              <a:t> radar network</a:t>
            </a:r>
          </a:p>
          <a:p>
            <a:r>
              <a:rPr lang="fr-FR" dirty="0"/>
              <a:t>NEXRAD </a:t>
            </a:r>
            <a:r>
              <a:rPr lang="fr-FR" dirty="0" err="1"/>
              <a:t>Level</a:t>
            </a:r>
            <a:r>
              <a:rPr lang="fr-FR" dirty="0"/>
              <a:t>-II (Base) Data: </a:t>
            </a:r>
            <a:r>
              <a:rPr lang="fr-FR" dirty="0" err="1"/>
              <a:t>reflectivity</a:t>
            </a:r>
            <a:r>
              <a:rPr lang="fr-FR" dirty="0"/>
              <a:t>, </a:t>
            </a:r>
            <a:r>
              <a:rPr lang="fr-FR" dirty="0" err="1"/>
              <a:t>mean</a:t>
            </a:r>
            <a:r>
              <a:rPr lang="fr-FR" dirty="0"/>
              <a:t> radial </a:t>
            </a:r>
            <a:r>
              <a:rPr lang="fr-FR" dirty="0" err="1"/>
              <a:t>velocity</a:t>
            </a:r>
            <a:r>
              <a:rPr lang="fr-FR" dirty="0"/>
              <a:t>, </a:t>
            </a:r>
            <a:r>
              <a:rPr lang="fr-FR" dirty="0" err="1"/>
              <a:t>spectrum</a:t>
            </a:r>
            <a:r>
              <a:rPr lang="fr-FR" dirty="0"/>
              <a:t> </a:t>
            </a:r>
            <a:r>
              <a:rPr lang="fr-FR" dirty="0" err="1"/>
              <a:t>width</a:t>
            </a:r>
            <a:r>
              <a:rPr lang="fr-FR" dirty="0"/>
              <a:t>, (</a:t>
            </a:r>
            <a:r>
              <a:rPr lang="fr-FR" dirty="0" err="1"/>
              <a:t>differential</a:t>
            </a:r>
            <a:r>
              <a:rPr lang="fr-FR" dirty="0"/>
              <a:t> </a:t>
            </a:r>
            <a:r>
              <a:rPr lang="fr-FR" dirty="0" err="1"/>
              <a:t>reflectivity</a:t>
            </a:r>
            <a:r>
              <a:rPr lang="fr-FR" dirty="0"/>
              <a:t>, </a:t>
            </a:r>
            <a:r>
              <a:rPr lang="fr-FR" dirty="0" err="1"/>
              <a:t>correlation</a:t>
            </a:r>
            <a:r>
              <a:rPr lang="fr-FR" dirty="0"/>
              <a:t> coefficient, </a:t>
            </a:r>
            <a:r>
              <a:rPr lang="fr-FR" dirty="0" err="1"/>
              <a:t>differential</a:t>
            </a:r>
            <a:r>
              <a:rPr lang="fr-FR" dirty="0"/>
              <a:t> phase)</a:t>
            </a:r>
          </a:p>
          <a:p>
            <a:r>
              <a:rPr lang="fr-FR" dirty="0"/>
              <a:t>NEXRAD </a:t>
            </a:r>
            <a:r>
              <a:rPr lang="fr-FR" dirty="0" err="1"/>
              <a:t>Level</a:t>
            </a:r>
            <a:r>
              <a:rPr lang="fr-FR" dirty="0"/>
              <a:t>-III </a:t>
            </a:r>
            <a:r>
              <a:rPr lang="fr-FR" dirty="0" err="1"/>
              <a:t>Products</a:t>
            </a:r>
            <a:r>
              <a:rPr lang="fr-FR" dirty="0"/>
              <a:t>: More </a:t>
            </a:r>
            <a:r>
              <a:rPr lang="fr-FR" dirty="0" err="1"/>
              <a:t>than</a:t>
            </a:r>
            <a:r>
              <a:rPr lang="fr-FR" dirty="0"/>
              <a:t> 75 </a:t>
            </a:r>
            <a:r>
              <a:rPr lang="fr-FR" dirty="0" err="1"/>
              <a:t>products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Readers</a:t>
            </a:r>
            <a:r>
              <a:rPr lang="fr-FR" dirty="0"/>
              <a:t>: </a:t>
            </a:r>
            <a:r>
              <a:rPr lang="fr-FR" sz="1600" dirty="0" err="1"/>
              <a:t>xradar</a:t>
            </a:r>
            <a:r>
              <a:rPr lang="fr-FR" sz="1600" dirty="0"/>
              <a:t>, </a:t>
            </a:r>
            <a:r>
              <a:rPr lang="fr-FR" dirty="0" err="1"/>
              <a:t>wradlib</a:t>
            </a:r>
            <a:r>
              <a:rPr lang="fr-FR" dirty="0"/>
              <a:t>, Py-ART, </a:t>
            </a:r>
            <a:r>
              <a:rPr lang="fr-FR" dirty="0" err="1"/>
              <a:t>Pyrad</a:t>
            </a:r>
            <a:r>
              <a:rPr lang="fr-FR" dirty="0"/>
              <a:t> (</a:t>
            </a:r>
            <a:r>
              <a:rPr lang="fr-FR" dirty="0" err="1"/>
              <a:t>level</a:t>
            </a:r>
            <a:r>
              <a:rPr lang="fr-FR" dirty="0"/>
              <a:t> II), LROSE 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476599BD-2D3A-447B-AAA3-67FFC375C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NEXRAD-AR2 data</a:t>
            </a:r>
          </a:p>
        </p:txBody>
      </p:sp>
    </p:spTree>
    <p:extLst>
      <p:ext uri="{BB962C8B-B14F-4D97-AF65-F5344CB8AC3E}">
        <p14:creationId xmlns:p14="http://schemas.microsoft.com/office/powerpoint/2010/main" val="3320923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6CFBB74-CFD6-75B6-13F2-BFF1D0760E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A typical radar data processing chain</a:t>
            </a:r>
          </a:p>
          <a:p>
            <a:r>
              <a:rPr lang="en-US" dirty="0"/>
              <a:t>Radar data file formats</a:t>
            </a:r>
          </a:p>
          <a:p>
            <a:r>
              <a:rPr lang="en-US" dirty="0"/>
              <a:t>Open-source software packages</a:t>
            </a:r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ACEFCFD-A27B-3ADA-FAF9-BD71FD09F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220745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3160BC9C-EDEF-7910-B97E-C78BCADCD2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fr-FR" sz="4800" dirty="0"/>
              <a:t>4. Open source software packages</a:t>
            </a:r>
          </a:p>
        </p:txBody>
      </p:sp>
    </p:spTree>
    <p:extLst>
      <p:ext uri="{BB962C8B-B14F-4D97-AF65-F5344CB8AC3E}">
        <p14:creationId xmlns:p14="http://schemas.microsoft.com/office/powerpoint/2010/main" val="1985476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A703015-0D43-41D6-88EA-31B404CEE9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3550" y="1394459"/>
            <a:ext cx="6424930" cy="316331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Philosophy : Keep the magic to the minimum (and let the user decide)</a:t>
            </a:r>
          </a:p>
          <a:p>
            <a:r>
              <a:rPr lang="en-US" sz="1400" dirty="0"/>
              <a:t>One of the oldest packages (2011)</a:t>
            </a:r>
          </a:p>
          <a:p>
            <a:r>
              <a:rPr lang="en-US" sz="1400" dirty="0"/>
              <a:t>Open platform for collaborative development of algorithms </a:t>
            </a:r>
          </a:p>
          <a:p>
            <a:r>
              <a:rPr lang="en-US" sz="1400" dirty="0"/>
              <a:t>Python-based</a:t>
            </a:r>
          </a:p>
          <a:p>
            <a:r>
              <a:rPr lang="en-US" sz="1400" dirty="0"/>
              <a:t>Linux/Windows/Mac</a:t>
            </a:r>
          </a:p>
          <a:p>
            <a:r>
              <a:rPr lang="en-US" sz="1400" dirty="0"/>
              <a:t>Flat data model that allows maximum flexibility to interact with the data. </a:t>
            </a:r>
            <a:r>
              <a:rPr lang="en-US" sz="1400" dirty="0" err="1"/>
              <a:t>xarray</a:t>
            </a:r>
            <a:r>
              <a:rPr lang="en-US" sz="1400" dirty="0"/>
              <a:t> readers available</a:t>
            </a:r>
          </a:p>
          <a:p>
            <a:r>
              <a:rPr lang="en-US" sz="1400" dirty="0"/>
              <a:t>Comprehensively addresses the full radar processing chain</a:t>
            </a:r>
          </a:p>
          <a:p>
            <a:r>
              <a:rPr lang="en-US" sz="1400" dirty="0"/>
              <a:t>Mainly geared to interactive use in research but used in operations too</a:t>
            </a:r>
          </a:p>
          <a:p>
            <a:r>
              <a:rPr lang="en-US" sz="1400" dirty="0"/>
              <a:t>Easy to install (</a:t>
            </a:r>
            <a:r>
              <a:rPr lang="en-US" sz="1400" dirty="0" err="1"/>
              <a:t>PyPI</a:t>
            </a:r>
            <a:r>
              <a:rPr lang="en-US" sz="1400" dirty="0"/>
              <a:t>, </a:t>
            </a:r>
            <a:r>
              <a:rPr lang="en-US" sz="1400" dirty="0" err="1"/>
              <a:t>conda</a:t>
            </a:r>
            <a:r>
              <a:rPr lang="en-US" sz="1400" dirty="0"/>
              <a:t>, Docker Hub)</a:t>
            </a:r>
          </a:p>
          <a:p>
            <a:pPr marL="0" indent="0">
              <a:buNone/>
            </a:pPr>
            <a:r>
              <a:rPr lang="en-US" sz="1200" dirty="0">
                <a:hlinkClick r:id="rId2"/>
              </a:rPr>
              <a:t>https://wradlib.org </a:t>
            </a:r>
            <a:endParaRPr lang="fr-FR" sz="120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917BFEE3-DF91-F562-2F5D-B29AA567F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Wradlib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12C8C55-CA7D-A968-AC8B-4D22CEB1273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859930" y="114632"/>
            <a:ext cx="979756" cy="979756"/>
          </a:xfrm>
          <a:prstGeom prst="rect">
            <a:avLst/>
          </a:prstGeom>
          <a:ln w="36000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9E54F5D-6DB1-6CAE-D48B-E7BF3BC3FB8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782198" y="1315323"/>
            <a:ext cx="2204452" cy="3583459"/>
          </a:xfrm>
          <a:prstGeom prst="rect">
            <a:avLst/>
          </a:prstGeom>
          <a:ln w="36000">
            <a:noFill/>
          </a:ln>
        </p:spPr>
      </p:pic>
    </p:spTree>
    <p:extLst>
      <p:ext uri="{BB962C8B-B14F-4D97-AF65-F5344CB8AC3E}">
        <p14:creationId xmlns:p14="http://schemas.microsoft.com/office/powerpoint/2010/main" val="3238565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BC7875D-B977-8FB9-5F01-2D3D8449E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Wradlib</a:t>
            </a:r>
            <a:r>
              <a:rPr lang="fr-FR" dirty="0"/>
              <a:t> </a:t>
            </a:r>
            <a:r>
              <a:rPr lang="fr-FR" dirty="0" err="1"/>
              <a:t>functionality</a:t>
            </a:r>
            <a:endParaRPr lang="fr-FR" dirty="0"/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1492055A-7E91-DA9E-EC06-84818E85E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750023"/>
              </p:ext>
            </p:extLst>
          </p:nvPr>
        </p:nvGraphicFramePr>
        <p:xfrm>
          <a:off x="1139685" y="855047"/>
          <a:ext cx="6640464" cy="403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54">
                  <a:extLst>
                    <a:ext uri="{9D8B030D-6E8A-4147-A177-3AD203B41FA5}">
                      <a16:colId xmlns:a16="http://schemas.microsoft.com/office/drawing/2014/main" val="2851473008"/>
                    </a:ext>
                  </a:extLst>
                </a:gridCol>
                <a:gridCol w="1928800">
                  <a:extLst>
                    <a:ext uri="{9D8B030D-6E8A-4147-A177-3AD203B41FA5}">
                      <a16:colId xmlns:a16="http://schemas.microsoft.com/office/drawing/2014/main" val="316825991"/>
                    </a:ext>
                  </a:extLst>
                </a:gridCol>
                <a:gridCol w="3975210">
                  <a:extLst>
                    <a:ext uri="{9D8B030D-6E8A-4147-A177-3AD203B41FA5}">
                      <a16:colId xmlns:a16="http://schemas.microsoft.com/office/drawing/2014/main" val="2224319418"/>
                    </a:ext>
                  </a:extLst>
                </a:gridCol>
              </a:tblGrid>
              <a:tr h="104931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1" strike="noStrike" spc="-1" dirty="0">
                          <a:solidFill>
                            <a:schemeClr val="bg1"/>
                          </a:solidFill>
                          <a:latin typeface="Arial"/>
                        </a:rPr>
                        <a:t>Module</a:t>
                      </a: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1" strike="noStrike" spc="-1" dirty="0">
                          <a:solidFill>
                            <a:schemeClr val="bg1"/>
                          </a:solidFill>
                          <a:latin typeface="Arial"/>
                        </a:rPr>
                        <a:t>Functionality</a:t>
                      </a: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1" strike="noStrike" spc="-1" dirty="0">
                          <a:solidFill>
                            <a:schemeClr val="bg1"/>
                          </a:solidFill>
                          <a:latin typeface="Arial"/>
                        </a:rPr>
                        <a:t>Comments</a:t>
                      </a:r>
                    </a:p>
                  </a:txBody>
                  <a:tcPr marL="72000" marR="72000" marT="36000" marB="36000"/>
                </a:tc>
                <a:extLst>
                  <a:ext uri="{0D108BD9-81ED-4DB2-BD59-A6C34878D82A}">
                    <a16:rowId xmlns:a16="http://schemas.microsoft.com/office/drawing/2014/main" val="1335068967"/>
                  </a:ext>
                </a:extLst>
              </a:tr>
              <a:tr h="104931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adjust</a:t>
                      </a: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Gage adjustment</a:t>
                      </a: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GB" sz="10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0" marR="72000" marT="36000" marB="36000"/>
                </a:tc>
                <a:extLst>
                  <a:ext uri="{0D108BD9-81ED-4DB2-BD59-A6C34878D82A}">
                    <a16:rowId xmlns:a16="http://schemas.microsoft.com/office/drawing/2014/main" val="1554159339"/>
                  </a:ext>
                </a:extLst>
              </a:tr>
              <a:tr h="104931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 dirty="0" err="1">
                          <a:solidFill>
                            <a:srgbClr val="000000"/>
                          </a:solidFill>
                          <a:latin typeface="Arial"/>
                        </a:rPr>
                        <a:t>atten</a:t>
                      </a:r>
                      <a:endParaRPr lang="en-GB" sz="10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Attenuation Correction</a:t>
                      </a: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Hitschfeld, PIA from KDP </a:t>
                      </a:r>
                    </a:p>
                  </a:txBody>
                  <a:tcPr marL="72000" marR="72000" marT="36000" marB="36000"/>
                </a:tc>
                <a:extLst>
                  <a:ext uri="{0D108BD9-81ED-4DB2-BD59-A6C34878D82A}">
                    <a16:rowId xmlns:a16="http://schemas.microsoft.com/office/drawing/2014/main" val="2929562954"/>
                  </a:ext>
                </a:extLst>
              </a:tr>
              <a:tr h="104931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classify</a:t>
                      </a: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Hydrometeor Classification</a:t>
                      </a: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Fuzzy logic classifier </a:t>
                      </a:r>
                    </a:p>
                  </a:txBody>
                  <a:tcPr marL="72000" marR="72000" marT="36000" marB="36000"/>
                </a:tc>
                <a:extLst>
                  <a:ext uri="{0D108BD9-81ED-4DB2-BD59-A6C34878D82A}">
                    <a16:rowId xmlns:a16="http://schemas.microsoft.com/office/drawing/2014/main" val="593653875"/>
                  </a:ext>
                </a:extLst>
              </a:tr>
              <a:tr h="104931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clutter</a:t>
                      </a: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Clutter Identification</a:t>
                      </a: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GB" sz="10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0" marR="72000" marT="36000" marB="36000"/>
                </a:tc>
                <a:extLst>
                  <a:ext uri="{0D108BD9-81ED-4DB2-BD59-A6C34878D82A}">
                    <a16:rowId xmlns:a16="http://schemas.microsoft.com/office/drawing/2014/main" val="1017029118"/>
                  </a:ext>
                </a:extLst>
              </a:tr>
              <a:tr h="104931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comp</a:t>
                      </a: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Composition</a:t>
                      </a: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Multiple Radar compositing</a:t>
                      </a:r>
                    </a:p>
                  </a:txBody>
                  <a:tcPr marL="72000" marR="72000" marT="36000" marB="36000"/>
                </a:tc>
                <a:extLst>
                  <a:ext uri="{0D108BD9-81ED-4DB2-BD59-A6C34878D82A}">
                    <a16:rowId xmlns:a16="http://schemas.microsoft.com/office/drawing/2014/main" val="2283127223"/>
                  </a:ext>
                </a:extLst>
              </a:tr>
              <a:tr h="141281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 dirty="0" err="1">
                          <a:solidFill>
                            <a:srgbClr val="000000"/>
                          </a:solidFill>
                          <a:latin typeface="Arial"/>
                        </a:rPr>
                        <a:t>dp</a:t>
                      </a:r>
                      <a:endParaRPr lang="en-GB" sz="10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Dual-Pol and Differential Phase</a:t>
                      </a: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KDP retrieval, texture computation, de-polarization ratio computation</a:t>
                      </a:r>
                    </a:p>
                  </a:txBody>
                  <a:tcPr marL="72000" marR="72000" marT="36000" marB="36000"/>
                </a:tc>
                <a:extLst>
                  <a:ext uri="{0D108BD9-81ED-4DB2-BD59-A6C34878D82A}">
                    <a16:rowId xmlns:a16="http://schemas.microsoft.com/office/drawing/2014/main" val="1187439705"/>
                  </a:ext>
                </a:extLst>
              </a:tr>
              <a:tr h="104931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 dirty="0" err="1">
                          <a:solidFill>
                            <a:srgbClr val="000000"/>
                          </a:solidFill>
                          <a:latin typeface="Arial"/>
                        </a:rPr>
                        <a:t>georef</a:t>
                      </a:r>
                      <a:endParaRPr lang="en-GB" sz="10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Georeferencing</a:t>
                      </a: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GB" sz="10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0" marR="72000" marT="36000" marB="36000"/>
                </a:tc>
                <a:extLst>
                  <a:ext uri="{0D108BD9-81ED-4DB2-BD59-A6C34878D82A}">
                    <a16:rowId xmlns:a16="http://schemas.microsoft.com/office/drawing/2014/main" val="3003255090"/>
                  </a:ext>
                </a:extLst>
              </a:tr>
              <a:tr h="141281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io</a:t>
                      </a: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Raw data I/O</a:t>
                      </a: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Many readers, some put data in xarrays</a:t>
                      </a:r>
                    </a:p>
                  </a:txBody>
                  <a:tcPr marL="72000" marR="72000" marT="36000" marB="36000"/>
                </a:tc>
                <a:extLst>
                  <a:ext uri="{0D108BD9-81ED-4DB2-BD59-A6C34878D82A}">
                    <a16:rowId xmlns:a16="http://schemas.microsoft.com/office/drawing/2014/main" val="2898175374"/>
                  </a:ext>
                </a:extLst>
              </a:tr>
              <a:tr h="104931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 dirty="0" err="1">
                          <a:solidFill>
                            <a:srgbClr val="000000"/>
                          </a:solidFill>
                          <a:latin typeface="Arial"/>
                        </a:rPr>
                        <a:t>ipol</a:t>
                      </a:r>
                      <a:endParaRPr lang="en-GB" sz="10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Interpolation</a:t>
                      </a: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Interpolation functions</a:t>
                      </a:r>
                    </a:p>
                  </a:txBody>
                  <a:tcPr marL="72000" marR="72000" marT="36000" marB="36000"/>
                </a:tc>
                <a:extLst>
                  <a:ext uri="{0D108BD9-81ED-4DB2-BD59-A6C34878D82A}">
                    <a16:rowId xmlns:a16="http://schemas.microsoft.com/office/drawing/2014/main" val="3650429733"/>
                  </a:ext>
                </a:extLst>
              </a:tr>
              <a:tr h="141281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qual</a:t>
                      </a: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Data Quality</a:t>
                      </a: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Beam blockage calculations, Bright band contamination</a:t>
                      </a:r>
                    </a:p>
                  </a:txBody>
                  <a:tcPr marL="72000" marR="72000" marT="36000" marB="36000"/>
                </a:tc>
                <a:extLst>
                  <a:ext uri="{0D108BD9-81ED-4DB2-BD59-A6C34878D82A}">
                    <a16:rowId xmlns:a16="http://schemas.microsoft.com/office/drawing/2014/main" val="643628593"/>
                  </a:ext>
                </a:extLst>
              </a:tr>
              <a:tr h="104931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 dirty="0" err="1">
                          <a:solidFill>
                            <a:srgbClr val="000000"/>
                          </a:solidFill>
                          <a:latin typeface="Arial"/>
                        </a:rPr>
                        <a:t>trafo</a:t>
                      </a:r>
                      <a:endParaRPr lang="en-GB" sz="10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Data Transformation</a:t>
                      </a: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e.g. linear to dB</a:t>
                      </a:r>
                    </a:p>
                  </a:txBody>
                  <a:tcPr marL="72000" marR="72000" marT="36000" marB="36000"/>
                </a:tc>
                <a:extLst>
                  <a:ext uri="{0D108BD9-81ED-4DB2-BD59-A6C34878D82A}">
                    <a16:rowId xmlns:a16="http://schemas.microsoft.com/office/drawing/2014/main" val="629826812"/>
                  </a:ext>
                </a:extLst>
              </a:tr>
              <a:tr h="104931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util</a:t>
                      </a: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Utility Functions</a:t>
                      </a: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Despeckle, derivate, etc.</a:t>
                      </a:r>
                    </a:p>
                  </a:txBody>
                  <a:tcPr marL="72000" marR="72000" marT="36000" marB="36000"/>
                </a:tc>
                <a:extLst>
                  <a:ext uri="{0D108BD9-81ED-4DB2-BD59-A6C34878D82A}">
                    <a16:rowId xmlns:a16="http://schemas.microsoft.com/office/drawing/2014/main" val="3937419678"/>
                  </a:ext>
                </a:extLst>
              </a:tr>
              <a:tr h="141281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verify</a:t>
                      </a: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Verification</a:t>
                      </a: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Comparison between radar-base precipitation and ground truth</a:t>
                      </a:r>
                    </a:p>
                  </a:txBody>
                  <a:tcPr marL="72000" marR="72000" marT="36000" marB="36000"/>
                </a:tc>
                <a:extLst>
                  <a:ext uri="{0D108BD9-81ED-4DB2-BD59-A6C34878D82A}">
                    <a16:rowId xmlns:a16="http://schemas.microsoft.com/office/drawing/2014/main" val="486917465"/>
                  </a:ext>
                </a:extLst>
              </a:tr>
              <a:tr h="104931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vis</a:t>
                      </a: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Visualization</a:t>
                      </a: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PPI, RHI, etc.</a:t>
                      </a:r>
                    </a:p>
                  </a:txBody>
                  <a:tcPr marL="72000" marR="72000" marT="36000" marB="36000"/>
                </a:tc>
                <a:extLst>
                  <a:ext uri="{0D108BD9-81ED-4DB2-BD59-A6C34878D82A}">
                    <a16:rowId xmlns:a16="http://schemas.microsoft.com/office/drawing/2014/main" val="3442239220"/>
                  </a:ext>
                </a:extLst>
              </a:tr>
              <a:tr h="104931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 dirty="0" err="1">
                          <a:solidFill>
                            <a:srgbClr val="000000"/>
                          </a:solidFill>
                          <a:latin typeface="Arial"/>
                        </a:rPr>
                        <a:t>vpr</a:t>
                      </a:r>
                      <a:endParaRPr lang="en-GB" sz="10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Vertical Profile of Reflectivity</a:t>
                      </a: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Create and work with 3D grids</a:t>
                      </a:r>
                    </a:p>
                  </a:txBody>
                  <a:tcPr marL="72000" marR="72000" marT="36000" marB="36000"/>
                </a:tc>
                <a:extLst>
                  <a:ext uri="{0D108BD9-81ED-4DB2-BD59-A6C34878D82A}">
                    <a16:rowId xmlns:a16="http://schemas.microsoft.com/office/drawing/2014/main" val="3036501110"/>
                  </a:ext>
                </a:extLst>
              </a:tr>
              <a:tr h="104931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 dirty="0" err="1">
                          <a:solidFill>
                            <a:srgbClr val="000000"/>
                          </a:solidFill>
                          <a:latin typeface="Arial"/>
                        </a:rPr>
                        <a:t>zonalstats</a:t>
                      </a:r>
                      <a:endParaRPr lang="en-GB" sz="10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Zonal Statistics</a:t>
                      </a: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GB" sz="10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0" marR="72000" marT="36000" marB="36000"/>
                </a:tc>
                <a:extLst>
                  <a:ext uri="{0D108BD9-81ED-4DB2-BD59-A6C34878D82A}">
                    <a16:rowId xmlns:a16="http://schemas.microsoft.com/office/drawing/2014/main" val="829256632"/>
                  </a:ext>
                </a:extLst>
              </a:tr>
              <a:tr h="104931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 dirty="0" err="1">
                          <a:solidFill>
                            <a:srgbClr val="000000"/>
                          </a:solidFill>
                          <a:latin typeface="Arial"/>
                        </a:rPr>
                        <a:t>zr</a:t>
                      </a:r>
                      <a:endParaRPr lang="en-GB" sz="10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Z-R Conversions</a:t>
                      </a: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GB" sz="10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0" marR="72000" marT="36000" marB="36000"/>
                </a:tc>
                <a:extLst>
                  <a:ext uri="{0D108BD9-81ED-4DB2-BD59-A6C34878D82A}">
                    <a16:rowId xmlns:a16="http://schemas.microsoft.com/office/drawing/2014/main" val="2509826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6495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DDF5B813-977B-8EAA-DA65-419C3B430E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9159" y="1394459"/>
            <a:ext cx="7527926" cy="316331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Philosophy : High quality building blocks for complex workflows</a:t>
            </a:r>
          </a:p>
          <a:p>
            <a:r>
              <a:rPr lang="en-US" dirty="0"/>
              <a:t>Based on legacy of NCAR and CSU tools</a:t>
            </a:r>
          </a:p>
          <a:p>
            <a:r>
              <a:rPr lang="en-US" dirty="0"/>
              <a:t>Fast native cross-platform applications</a:t>
            </a:r>
          </a:p>
          <a:p>
            <a:r>
              <a:rPr lang="en-US" dirty="0"/>
              <a:t>Mostly C++</a:t>
            </a:r>
          </a:p>
          <a:p>
            <a:r>
              <a:rPr lang="en-US" dirty="0"/>
              <a:t>Linux/Mac/partially Windows</a:t>
            </a:r>
          </a:p>
          <a:p>
            <a:r>
              <a:rPr lang="en-US" dirty="0"/>
              <a:t>Many stand-alone tools</a:t>
            </a:r>
          </a:p>
          <a:p>
            <a:r>
              <a:rPr lang="en-US" dirty="0"/>
              <a:t>Stores data in CF/Radial</a:t>
            </a:r>
          </a:p>
          <a:p>
            <a:pPr marL="0" indent="0">
              <a:buNone/>
            </a:pPr>
            <a:r>
              <a:rPr lang="en-US" sz="1200" dirty="0">
                <a:hlinkClick r:id="rId2"/>
              </a:rPr>
              <a:t>http://lrose.net/ </a:t>
            </a:r>
            <a:endParaRPr lang="fr-FR" sz="120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D3444DE2-0C25-7867-651C-4AF8F9CCB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LROSE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CAC8246-BA2C-2FD2-B130-F099DD62D9F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678126" y="627913"/>
            <a:ext cx="1011598" cy="1018702"/>
          </a:xfrm>
          <a:prstGeom prst="rect">
            <a:avLst/>
          </a:prstGeom>
          <a:ln w="36000"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EEEEFE6-2714-F820-A2E6-56E5CBA61A3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8167024" y="110602"/>
            <a:ext cx="505799" cy="509228"/>
          </a:xfrm>
          <a:prstGeom prst="rect">
            <a:avLst/>
          </a:prstGeom>
          <a:ln w="36000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577C7B5-79B4-87CE-F6BA-1E6A519911A3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678126" y="112316"/>
            <a:ext cx="505799" cy="506044"/>
          </a:xfrm>
          <a:prstGeom prst="rect">
            <a:avLst/>
          </a:prstGeom>
          <a:ln w="36000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E1453C3-4C08-35F3-4F5E-CB719413FF38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7678126" y="1540066"/>
            <a:ext cx="1011598" cy="285109"/>
          </a:xfrm>
          <a:prstGeom prst="rect">
            <a:avLst/>
          </a:prstGeom>
          <a:ln w="36000"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86C6CB6-B82D-A084-65BA-4E49878A9760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4983795" y="2453444"/>
            <a:ext cx="3674087" cy="2329371"/>
          </a:xfrm>
          <a:prstGeom prst="rect">
            <a:avLst/>
          </a:prstGeom>
          <a:ln w="36000">
            <a:noFill/>
          </a:ln>
        </p:spPr>
      </p:pic>
    </p:spTree>
    <p:extLst>
      <p:ext uri="{BB962C8B-B14F-4D97-AF65-F5344CB8AC3E}">
        <p14:creationId xmlns:p14="http://schemas.microsoft.com/office/powerpoint/2010/main" val="781411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44C9E663-A8D2-5F17-888C-818FBD4C2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LROSE </a:t>
            </a:r>
            <a:r>
              <a:rPr lang="fr-FR" dirty="0" err="1"/>
              <a:t>tools</a:t>
            </a:r>
            <a:endParaRPr lang="fr-FR" dirty="0"/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4DB6CA56-E12A-75EA-AF00-FB9E3F01CD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9087"/>
              </p:ext>
            </p:extLst>
          </p:nvPr>
        </p:nvGraphicFramePr>
        <p:xfrm>
          <a:off x="1524000" y="803220"/>
          <a:ext cx="5349498" cy="3939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606">
                  <a:extLst>
                    <a:ext uri="{9D8B030D-6E8A-4147-A177-3AD203B41FA5}">
                      <a16:colId xmlns:a16="http://schemas.microsoft.com/office/drawing/2014/main" val="2247890563"/>
                    </a:ext>
                  </a:extLst>
                </a:gridCol>
                <a:gridCol w="4163892">
                  <a:extLst>
                    <a:ext uri="{9D8B030D-6E8A-4147-A177-3AD203B41FA5}">
                      <a16:colId xmlns:a16="http://schemas.microsoft.com/office/drawing/2014/main" val="3858545681"/>
                    </a:ext>
                  </a:extLst>
                </a:gridCol>
              </a:tblGrid>
              <a:tr h="232838">
                <a:tc>
                  <a:txBody>
                    <a:bodyPr/>
                    <a:lstStyle/>
                    <a:p>
                      <a:r>
                        <a:rPr lang="fr-FR" sz="1400" dirty="0" err="1"/>
                        <a:t>Function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Tools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87389"/>
                  </a:ext>
                </a:extLst>
              </a:tr>
              <a:tr h="280364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Convert</a:t>
                      </a: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 dirty="0" err="1">
                          <a:solidFill>
                            <a:srgbClr val="000000"/>
                          </a:solidFill>
                          <a:latin typeface="Arial"/>
                        </a:rPr>
                        <a:t>RadxPrint</a:t>
                      </a:r>
                      <a:r>
                        <a:rPr lang="en-GB" sz="10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: Print file properties and determine if it is supported by </a:t>
                      </a:r>
                      <a:r>
                        <a:rPr lang="en-GB" sz="1000" b="0" strike="noStrike" spc="-1" dirty="0" err="1">
                          <a:solidFill>
                            <a:srgbClr val="000000"/>
                          </a:solidFill>
                          <a:latin typeface="Arial"/>
                        </a:rPr>
                        <a:t>Radx</a:t>
                      </a:r>
                      <a:endParaRPr lang="en-GB" sz="10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indent="0">
                        <a:buNone/>
                      </a:pPr>
                      <a:r>
                        <a:rPr lang="en-GB" sz="1000" b="0" strike="noStrike" spc="-1" dirty="0" err="1">
                          <a:solidFill>
                            <a:srgbClr val="000000"/>
                          </a:solidFill>
                          <a:latin typeface="Arial"/>
                        </a:rPr>
                        <a:t>RadxConvert</a:t>
                      </a:r>
                      <a:r>
                        <a:rPr lang="en-GB" sz="10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 and </a:t>
                      </a:r>
                      <a:r>
                        <a:rPr lang="en-GB" sz="1000" b="0" strike="noStrike" spc="-1" dirty="0" err="1">
                          <a:solidFill>
                            <a:srgbClr val="000000"/>
                          </a:solidFill>
                          <a:latin typeface="Arial"/>
                        </a:rPr>
                        <a:t>RadxBufr</a:t>
                      </a:r>
                      <a:r>
                        <a:rPr lang="en-GB" sz="10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: Conversion from 25 formats to </a:t>
                      </a:r>
                      <a:r>
                        <a:rPr lang="en-GB" sz="1000" b="0" strike="noStrike" spc="-1" dirty="0" err="1">
                          <a:solidFill>
                            <a:srgbClr val="000000"/>
                          </a:solidFill>
                          <a:latin typeface="Arial"/>
                        </a:rPr>
                        <a:t>CfRadial</a:t>
                      </a:r>
                      <a:endParaRPr lang="en-GB" sz="10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61235" marR="61235" marT="31107" marB="31107"/>
                </a:tc>
                <a:extLst>
                  <a:ext uri="{0D108BD9-81ED-4DB2-BD59-A6C34878D82A}">
                    <a16:rowId xmlns:a16="http://schemas.microsoft.com/office/drawing/2014/main" val="586298079"/>
                  </a:ext>
                </a:extLst>
              </a:tr>
              <a:tr h="187229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Display</a:t>
                      </a: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HawkEye</a:t>
                      </a:r>
                    </a:p>
                  </a:txBody>
                  <a:tcPr marL="61235" marR="61235" marT="31107" marB="31107"/>
                </a:tc>
                <a:extLst>
                  <a:ext uri="{0D108BD9-81ED-4DB2-BD59-A6C34878D82A}">
                    <a16:rowId xmlns:a16="http://schemas.microsoft.com/office/drawing/2014/main" val="235695587"/>
                  </a:ext>
                </a:extLst>
              </a:tr>
              <a:tr h="396783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Quality Control</a:t>
                      </a: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14 tools: </a:t>
                      </a:r>
                    </a:p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compare merge and filter fields</a:t>
                      </a:r>
                    </a:p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Detect sun hits and analyse them</a:t>
                      </a:r>
                    </a:p>
                  </a:txBody>
                  <a:tcPr marL="61235" marR="61235" marT="31107" marB="31107"/>
                </a:tc>
                <a:extLst>
                  <a:ext uri="{0D108BD9-81ED-4DB2-BD59-A6C34878D82A}">
                    <a16:rowId xmlns:a16="http://schemas.microsoft.com/office/drawing/2014/main" val="1539965333"/>
                  </a:ext>
                </a:extLst>
              </a:tr>
              <a:tr h="187229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Grid</a:t>
                      </a: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Radx2Grid</a:t>
                      </a:r>
                    </a:p>
                  </a:txBody>
                  <a:tcPr marL="61235" marR="61235" marT="31107" marB="31107"/>
                </a:tc>
                <a:extLst>
                  <a:ext uri="{0D108BD9-81ED-4DB2-BD59-A6C34878D82A}">
                    <a16:rowId xmlns:a16="http://schemas.microsoft.com/office/drawing/2014/main" val="1490659016"/>
                  </a:ext>
                </a:extLst>
              </a:tr>
              <a:tr h="10952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Echo</a:t>
                      </a: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23 tools:</a:t>
                      </a:r>
                    </a:p>
                    <a:p>
                      <a:pPr indent="0">
                        <a:buNone/>
                      </a:pPr>
                      <a:r>
                        <a:rPr lang="en-GB" sz="10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KDP and Attenuation</a:t>
                      </a:r>
                    </a:p>
                    <a:p>
                      <a:pPr indent="0">
                        <a:buNone/>
                      </a:pPr>
                      <a:r>
                        <a:rPr lang="en-GB" sz="10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Particle Identification, hydrometeor classification</a:t>
                      </a:r>
                    </a:p>
                    <a:p>
                      <a:pPr indent="0">
                        <a:buNone/>
                      </a:pPr>
                      <a:r>
                        <a:rPr lang="en-GB" sz="10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Rain rate and rainfall accumulation</a:t>
                      </a:r>
                    </a:p>
                    <a:p>
                      <a:pPr indent="0">
                        <a:buNone/>
                      </a:pPr>
                      <a:r>
                        <a:rPr lang="en-GB" sz="10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Beam blockage estimation</a:t>
                      </a:r>
                    </a:p>
                    <a:p>
                      <a:pPr indent="0">
                        <a:buNone/>
                      </a:pPr>
                      <a:r>
                        <a:rPr lang="en-GB" sz="10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Convective/stratiform</a:t>
                      </a:r>
                    </a:p>
                    <a:p>
                      <a:pPr indent="0">
                        <a:buNone/>
                      </a:pPr>
                      <a:r>
                        <a:rPr lang="en-GB" sz="10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Mesocyclones</a:t>
                      </a:r>
                    </a:p>
                    <a:p>
                      <a:pPr indent="0">
                        <a:buNone/>
                      </a:pPr>
                      <a:r>
                        <a:rPr lang="en-GB" sz="10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Refractivity and moisture</a:t>
                      </a:r>
                    </a:p>
                    <a:p>
                      <a:pPr indent="0">
                        <a:buNone/>
                      </a:pPr>
                      <a:r>
                        <a:rPr lang="en-GB" sz="10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Titan (Thunderstorm Identification, Tracking, Analysis and Nowcasting)</a:t>
                      </a:r>
                    </a:p>
                  </a:txBody>
                  <a:tcPr marL="61235" marR="61235" marT="31107" marB="31107"/>
                </a:tc>
                <a:extLst>
                  <a:ext uri="{0D108BD9-81ED-4DB2-BD59-A6C34878D82A}">
                    <a16:rowId xmlns:a16="http://schemas.microsoft.com/office/drawing/2014/main" val="1570052886"/>
                  </a:ext>
                </a:extLst>
              </a:tr>
              <a:tr h="629622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Wind</a:t>
                      </a: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5 tools:</a:t>
                      </a:r>
                    </a:p>
                    <a:p>
                      <a:pPr indent="0">
                        <a:buNone/>
                      </a:pPr>
                      <a:r>
                        <a:rPr lang="en-GB" sz="10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VAD</a:t>
                      </a:r>
                    </a:p>
                    <a:p>
                      <a:pPr indent="0">
                        <a:buNone/>
                      </a:pPr>
                      <a:r>
                        <a:rPr lang="en-GB" sz="10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Multi-Doppler retrieval</a:t>
                      </a:r>
                    </a:p>
                    <a:p>
                      <a:pPr indent="0">
                        <a:buNone/>
                      </a:pPr>
                      <a:r>
                        <a:rPr lang="en-GB" sz="10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Vortex</a:t>
                      </a:r>
                    </a:p>
                    <a:p>
                      <a:pPr indent="0">
                        <a:buNone/>
                      </a:pPr>
                      <a:r>
                        <a:rPr lang="en-GB" sz="10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Optical Flow</a:t>
                      </a:r>
                    </a:p>
                  </a:txBody>
                  <a:tcPr marL="61235" marR="61235" marT="31107" marB="31107"/>
                </a:tc>
                <a:extLst>
                  <a:ext uri="{0D108BD9-81ED-4DB2-BD59-A6C34878D82A}">
                    <a16:rowId xmlns:a16="http://schemas.microsoft.com/office/drawing/2014/main" val="5072976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0912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8B99D9C-AC53-634B-E74E-9202960C2E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910" y="1394459"/>
            <a:ext cx="7527926" cy="3163310"/>
          </a:xfrm>
        </p:spPr>
        <p:txBody>
          <a:bodyPr/>
          <a:lstStyle/>
          <a:p>
            <a:pPr marL="0" indent="0">
              <a:buNone/>
            </a:pPr>
            <a:r>
              <a:rPr lang="fr-FR" dirty="0" err="1">
                <a:solidFill>
                  <a:schemeClr val="accent5">
                    <a:lumMod val="50000"/>
                  </a:schemeClr>
                </a:solidFill>
              </a:rPr>
              <a:t>Philosophy</a:t>
            </a:r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 : Advanced </a:t>
            </a:r>
            <a:r>
              <a:rPr lang="fr-FR" dirty="0" err="1">
                <a:solidFill>
                  <a:schemeClr val="accent5">
                    <a:lumMod val="50000"/>
                  </a:schemeClr>
                </a:solidFill>
              </a:rPr>
              <a:t>Weather</a:t>
            </a:r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 Radar Network</a:t>
            </a:r>
          </a:p>
          <a:p>
            <a:r>
              <a:rPr lang="fr-FR" sz="1400" dirty="0" err="1"/>
              <a:t>Heritage</a:t>
            </a:r>
            <a:r>
              <a:rPr lang="fr-FR" sz="1400" dirty="0"/>
              <a:t> </a:t>
            </a:r>
            <a:r>
              <a:rPr lang="fr-FR" sz="1400" dirty="0" err="1"/>
              <a:t>from</a:t>
            </a:r>
            <a:r>
              <a:rPr lang="fr-FR" sz="1400" dirty="0"/>
              <a:t> the Nordic Network NORDRAD. </a:t>
            </a:r>
            <a:r>
              <a:rPr lang="fr-FR" sz="1400" dirty="0" err="1"/>
              <a:t>Partly</a:t>
            </a:r>
            <a:r>
              <a:rPr lang="fr-FR" sz="1400" dirty="0"/>
              <a:t> </a:t>
            </a:r>
            <a:r>
              <a:rPr lang="fr-FR" sz="1400" dirty="0" err="1"/>
              <a:t>funded</a:t>
            </a:r>
            <a:r>
              <a:rPr lang="fr-FR" sz="1400" dirty="0"/>
              <a:t> by the EU. BALTRAD and BALTRAD+ </a:t>
            </a:r>
            <a:r>
              <a:rPr lang="fr-FR" sz="1400" dirty="0" err="1"/>
              <a:t>projects</a:t>
            </a:r>
            <a:r>
              <a:rPr lang="fr-FR" sz="1400" dirty="0"/>
              <a:t> (2009-2014). 13 </a:t>
            </a:r>
            <a:r>
              <a:rPr lang="fr-FR" sz="1400" dirty="0" err="1"/>
              <a:t>partners</a:t>
            </a:r>
            <a:r>
              <a:rPr lang="fr-FR" sz="1400" dirty="0"/>
              <a:t> in 10 countries</a:t>
            </a:r>
          </a:p>
          <a:p>
            <a:r>
              <a:rPr lang="fr-FR" sz="1400" dirty="0"/>
              <a:t>Real-time data exchange and data </a:t>
            </a:r>
            <a:r>
              <a:rPr lang="fr-FR" sz="1400" dirty="0" err="1"/>
              <a:t>processing</a:t>
            </a:r>
            <a:endParaRPr lang="fr-FR" sz="1400" dirty="0"/>
          </a:p>
          <a:p>
            <a:r>
              <a:rPr lang="fr-FR" sz="1400" dirty="0" err="1"/>
              <a:t>Sub</a:t>
            </a:r>
            <a:r>
              <a:rPr lang="fr-FR" sz="1400" dirty="0"/>
              <a:t>-packages </a:t>
            </a:r>
            <a:r>
              <a:rPr lang="fr-FR" sz="1400" dirty="0" err="1"/>
              <a:t>written</a:t>
            </a:r>
            <a:r>
              <a:rPr lang="fr-FR" sz="1400" dirty="0"/>
              <a:t> in </a:t>
            </a:r>
            <a:r>
              <a:rPr lang="fr-FR" sz="1400" dirty="0" err="1"/>
              <a:t>different</a:t>
            </a:r>
            <a:r>
              <a:rPr lang="fr-FR" sz="1400" dirty="0"/>
              <a:t> </a:t>
            </a:r>
            <a:r>
              <a:rPr lang="fr-FR" sz="1400" dirty="0" err="1"/>
              <a:t>languages</a:t>
            </a:r>
            <a:endParaRPr lang="fr-FR" sz="1400" dirty="0"/>
          </a:p>
          <a:p>
            <a:pPr lvl="1"/>
            <a:r>
              <a:rPr lang="fr-FR" sz="1200" dirty="0"/>
              <a:t>Data exchange: JAVA</a:t>
            </a:r>
          </a:p>
          <a:p>
            <a:pPr lvl="1"/>
            <a:r>
              <a:rPr lang="fr-FR" sz="1200" dirty="0"/>
              <a:t>Data </a:t>
            </a:r>
            <a:r>
              <a:rPr lang="fr-FR" sz="1200" dirty="0" err="1"/>
              <a:t>processing</a:t>
            </a:r>
            <a:r>
              <a:rPr lang="fr-FR" sz="1200" dirty="0"/>
              <a:t>: C and Python</a:t>
            </a:r>
          </a:p>
          <a:p>
            <a:r>
              <a:rPr lang="fr-FR" sz="1400" dirty="0"/>
              <a:t>Linux/Mac</a:t>
            </a:r>
          </a:p>
          <a:p>
            <a:r>
              <a:rPr lang="fr-FR" sz="1400" dirty="0"/>
              <a:t>Distributed networking, </a:t>
            </a:r>
            <a:r>
              <a:rPr lang="fr-FR" sz="1400" dirty="0" err="1"/>
              <a:t>partners</a:t>
            </a:r>
            <a:r>
              <a:rPr lang="fr-FR" sz="1400" dirty="0"/>
              <a:t> exchange polar</a:t>
            </a:r>
          </a:p>
          <a:p>
            <a:r>
              <a:rPr lang="fr-FR" sz="1400" dirty="0"/>
              <a:t>data and process </a:t>
            </a:r>
            <a:r>
              <a:rPr lang="fr-FR" sz="1400" dirty="0" err="1"/>
              <a:t>them</a:t>
            </a:r>
            <a:r>
              <a:rPr lang="fr-FR" sz="1400" dirty="0"/>
              <a:t> </a:t>
            </a:r>
            <a:r>
              <a:rPr lang="fr-FR" sz="1400" dirty="0" err="1"/>
              <a:t>using</a:t>
            </a:r>
            <a:r>
              <a:rPr lang="fr-FR" sz="1400" dirty="0"/>
              <a:t> a </a:t>
            </a:r>
            <a:r>
              <a:rPr lang="fr-FR" sz="1400" dirty="0" err="1"/>
              <a:t>common</a:t>
            </a:r>
            <a:r>
              <a:rPr lang="fr-FR" sz="1400" dirty="0"/>
              <a:t> </a:t>
            </a:r>
            <a:r>
              <a:rPr lang="fr-FR" sz="1400" dirty="0" err="1"/>
              <a:t>toolbox</a:t>
            </a:r>
            <a:endParaRPr lang="fr-FR" sz="1400" dirty="0"/>
          </a:p>
          <a:p>
            <a:r>
              <a:rPr lang="fr-FR" sz="1400" dirty="0"/>
              <a:t>Uses ODIM-H5</a:t>
            </a:r>
          </a:p>
          <a:p>
            <a:pPr marL="0" indent="0">
              <a:buNone/>
            </a:pPr>
            <a:r>
              <a:rPr lang="fr-FR" sz="1200" dirty="0"/>
              <a:t>Docu: https://baltrad.github.io/  </a:t>
            </a:r>
          </a:p>
          <a:p>
            <a:pPr marL="0" indent="0">
              <a:buNone/>
            </a:pPr>
            <a:r>
              <a:rPr lang="fr-FR" sz="1200" dirty="0"/>
              <a:t>Code: https://github.com/baltrad 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9B9ABDFA-C2C6-1543-BF51-EFF049043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BALTRAD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6740C66-EFD6-DD98-C858-933C9DD9DC4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83050" y="331359"/>
            <a:ext cx="1312874" cy="489878"/>
          </a:xfrm>
          <a:prstGeom prst="rect">
            <a:avLst/>
          </a:prstGeom>
          <a:ln w="36000">
            <a:noFill/>
          </a:ln>
        </p:spPr>
      </p:pic>
      <p:pic>
        <p:nvPicPr>
          <p:cNvPr id="5" name="Picture 10_0">
            <a:extLst>
              <a:ext uri="{FF2B5EF4-FFF2-40B4-BE49-F238E27FC236}">
                <a16:creationId xmlns:a16="http://schemas.microsoft.com/office/drawing/2014/main" id="{9B373825-B365-71EB-004C-8E573BC391B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905628" y="2179669"/>
            <a:ext cx="2784223" cy="2449391"/>
          </a:xfrm>
          <a:prstGeom prst="rect">
            <a:avLst/>
          </a:prstGeom>
          <a:ln w="36000">
            <a:noFill/>
          </a:ln>
        </p:spPr>
      </p:pic>
    </p:spTree>
    <p:extLst>
      <p:ext uri="{BB962C8B-B14F-4D97-AF65-F5344CB8AC3E}">
        <p14:creationId xmlns:p14="http://schemas.microsoft.com/office/powerpoint/2010/main" val="824198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D22D9FA7-95C4-7A9C-21DB-856E6A8E0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BALTRAD packages</a:t>
            </a:r>
          </a:p>
        </p:txBody>
      </p:sp>
      <p:graphicFrame>
        <p:nvGraphicFramePr>
          <p:cNvPr id="5" name="Tableau 5">
            <a:extLst>
              <a:ext uri="{FF2B5EF4-FFF2-40B4-BE49-F238E27FC236}">
                <a16:creationId xmlns:a16="http://schemas.microsoft.com/office/drawing/2014/main" id="{8854E2E4-9CCA-9628-5853-C25E5FEFE1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297607"/>
              </p:ext>
            </p:extLst>
          </p:nvPr>
        </p:nvGraphicFramePr>
        <p:xfrm>
          <a:off x="1175177" y="1392157"/>
          <a:ext cx="7069919" cy="3431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1783">
                  <a:extLst>
                    <a:ext uri="{9D8B030D-6E8A-4147-A177-3AD203B41FA5}">
                      <a16:colId xmlns:a16="http://schemas.microsoft.com/office/drawing/2014/main" val="1537759483"/>
                    </a:ext>
                  </a:extLst>
                </a:gridCol>
                <a:gridCol w="1342787">
                  <a:extLst>
                    <a:ext uri="{9D8B030D-6E8A-4147-A177-3AD203B41FA5}">
                      <a16:colId xmlns:a16="http://schemas.microsoft.com/office/drawing/2014/main" val="1374427767"/>
                    </a:ext>
                  </a:extLst>
                </a:gridCol>
                <a:gridCol w="4295349">
                  <a:extLst>
                    <a:ext uri="{9D8B030D-6E8A-4147-A177-3AD203B41FA5}">
                      <a16:colId xmlns:a16="http://schemas.microsoft.com/office/drawing/2014/main" val="4150548323"/>
                    </a:ext>
                  </a:extLst>
                </a:gridCol>
              </a:tblGrid>
              <a:tr h="97994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1" strike="noStrike" spc="-1" dirty="0">
                          <a:solidFill>
                            <a:schemeClr val="bg1"/>
                          </a:solidFill>
                          <a:latin typeface="Arial"/>
                        </a:rPr>
                        <a:t>Package</a:t>
                      </a: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1" strike="noStrike" spc="-1" dirty="0">
                          <a:solidFill>
                            <a:schemeClr val="bg1"/>
                          </a:solidFill>
                          <a:latin typeface="Arial"/>
                        </a:rPr>
                        <a:t>Environment</a:t>
                      </a: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1" strike="noStrike" spc="-1" dirty="0">
                          <a:solidFill>
                            <a:schemeClr val="bg1"/>
                          </a:solidFill>
                          <a:latin typeface="Arial"/>
                        </a:rPr>
                        <a:t>Description</a:t>
                      </a:r>
                    </a:p>
                  </a:txBody>
                  <a:tcPr marL="61235" marR="61235" marT="31107" marB="31107"/>
                </a:tc>
                <a:extLst>
                  <a:ext uri="{0D108BD9-81ED-4DB2-BD59-A6C34878D82A}">
                    <a16:rowId xmlns:a16="http://schemas.microsoft.com/office/drawing/2014/main" val="3905116682"/>
                  </a:ext>
                </a:extLst>
              </a:tr>
              <a:tr h="97994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 dirty="0" err="1">
                          <a:solidFill>
                            <a:srgbClr val="000000"/>
                          </a:solidFill>
                          <a:latin typeface="Arial"/>
                        </a:rPr>
                        <a:t>baltrad-db</a:t>
                      </a:r>
                      <a:endParaRPr lang="en-GB" sz="12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Python, Java</a:t>
                      </a: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Database manager subsystem</a:t>
                      </a:r>
                    </a:p>
                  </a:txBody>
                  <a:tcPr marL="61235" marR="61235" marT="31107" marB="31107"/>
                </a:tc>
                <a:extLst>
                  <a:ext uri="{0D108BD9-81ED-4DB2-BD59-A6C34878D82A}">
                    <a16:rowId xmlns:a16="http://schemas.microsoft.com/office/drawing/2014/main" val="1008857703"/>
                  </a:ext>
                </a:extLst>
              </a:tr>
              <a:tr h="97994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 dirty="0" err="1">
                          <a:solidFill>
                            <a:srgbClr val="000000"/>
                          </a:solidFill>
                          <a:latin typeface="Arial"/>
                        </a:rPr>
                        <a:t>BaltradDex</a:t>
                      </a:r>
                      <a:endParaRPr lang="en-GB" sz="12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Java</a:t>
                      </a: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Distribution and Exchange subsystem</a:t>
                      </a:r>
                    </a:p>
                  </a:txBody>
                  <a:tcPr marL="61235" marR="61235" marT="31107" marB="31107"/>
                </a:tc>
                <a:extLst>
                  <a:ext uri="{0D108BD9-81ED-4DB2-BD59-A6C34878D82A}">
                    <a16:rowId xmlns:a16="http://schemas.microsoft.com/office/drawing/2014/main" val="2265435303"/>
                  </a:ext>
                </a:extLst>
              </a:tr>
              <a:tr h="97994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 dirty="0" err="1">
                          <a:solidFill>
                            <a:srgbClr val="000000"/>
                          </a:solidFill>
                          <a:latin typeface="Arial"/>
                        </a:rPr>
                        <a:t>baltrad_wms</a:t>
                      </a:r>
                      <a:endParaRPr lang="en-GB" sz="12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OGC Map Server</a:t>
                      </a: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Web map services</a:t>
                      </a:r>
                    </a:p>
                  </a:txBody>
                  <a:tcPr marL="61235" marR="61235" marT="31107" marB="31107"/>
                </a:tc>
                <a:extLst>
                  <a:ext uri="{0D108BD9-81ED-4DB2-BD59-A6C34878D82A}">
                    <a16:rowId xmlns:a16="http://schemas.microsoft.com/office/drawing/2014/main" val="3239933524"/>
                  </a:ext>
                </a:extLst>
              </a:tr>
              <a:tr h="171113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 dirty="0" err="1">
                          <a:solidFill>
                            <a:srgbClr val="000000"/>
                          </a:solidFill>
                          <a:latin typeface="Arial"/>
                        </a:rPr>
                        <a:t>bbufr</a:t>
                      </a:r>
                      <a:endParaRPr lang="en-GB" sz="12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C, Python</a:t>
                      </a: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BALTRAD interface to EUMETNET OPERA’s BUFR Software</a:t>
                      </a:r>
                    </a:p>
                  </a:txBody>
                  <a:tcPr marL="61235" marR="61235" marT="31107" marB="31107"/>
                </a:tc>
                <a:extLst>
                  <a:ext uri="{0D108BD9-81ED-4DB2-BD59-A6C34878D82A}">
                    <a16:rowId xmlns:a16="http://schemas.microsoft.com/office/drawing/2014/main" val="4018203489"/>
                  </a:ext>
                </a:extLst>
              </a:tr>
              <a:tr h="97994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 dirty="0" err="1">
                          <a:solidFill>
                            <a:srgbClr val="000000"/>
                          </a:solidFill>
                          <a:latin typeface="Arial"/>
                        </a:rPr>
                        <a:t>beamb</a:t>
                      </a:r>
                      <a:endParaRPr lang="en-GB" sz="12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C, Python</a:t>
                      </a: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Beam blockage correction</a:t>
                      </a:r>
                    </a:p>
                  </a:txBody>
                  <a:tcPr marL="61235" marR="61235" marT="31107" marB="31107"/>
                </a:tc>
                <a:extLst>
                  <a:ext uri="{0D108BD9-81ED-4DB2-BD59-A6C34878D82A}">
                    <a16:rowId xmlns:a16="http://schemas.microsoft.com/office/drawing/2014/main" val="1534651536"/>
                  </a:ext>
                </a:extLst>
              </a:tr>
              <a:tr h="97994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beast</a:t>
                      </a: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Java</a:t>
                      </a: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Task manager/scheduler subsystem</a:t>
                      </a:r>
                    </a:p>
                  </a:txBody>
                  <a:tcPr marL="61235" marR="61235" marT="31107" marB="31107"/>
                </a:tc>
                <a:extLst>
                  <a:ext uri="{0D108BD9-81ED-4DB2-BD59-A6C34878D82A}">
                    <a16:rowId xmlns:a16="http://schemas.microsoft.com/office/drawing/2014/main" val="4187340593"/>
                  </a:ext>
                </a:extLst>
              </a:tr>
              <a:tr h="171113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 dirty="0" err="1">
                          <a:solidFill>
                            <a:srgbClr val="000000"/>
                          </a:solidFill>
                          <a:latin typeface="Arial"/>
                        </a:rPr>
                        <a:t>bRopo</a:t>
                      </a:r>
                      <a:endParaRPr lang="en-GB" sz="12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C, Python</a:t>
                      </a: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Anomaly (non-precipitation echo) detection and removal</a:t>
                      </a:r>
                    </a:p>
                  </a:txBody>
                  <a:tcPr marL="61235" marR="61235" marT="31107" marB="31107"/>
                </a:tc>
                <a:extLst>
                  <a:ext uri="{0D108BD9-81ED-4DB2-BD59-A6C34878D82A}">
                    <a16:rowId xmlns:a16="http://schemas.microsoft.com/office/drawing/2014/main" val="465873720"/>
                  </a:ext>
                </a:extLst>
              </a:tr>
              <a:tr h="97994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 dirty="0" err="1">
                          <a:solidFill>
                            <a:srgbClr val="000000"/>
                          </a:solidFill>
                          <a:latin typeface="Arial"/>
                        </a:rPr>
                        <a:t>GoogleMapsPlugin</a:t>
                      </a:r>
                      <a:endParaRPr lang="en-GB" sz="12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Python</a:t>
                      </a: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Creation of PNG images to use in Google Maps</a:t>
                      </a:r>
                    </a:p>
                  </a:txBody>
                  <a:tcPr marL="61235" marR="61235" marT="31107" marB="31107"/>
                </a:tc>
                <a:extLst>
                  <a:ext uri="{0D108BD9-81ED-4DB2-BD59-A6C34878D82A}">
                    <a16:rowId xmlns:a16="http://schemas.microsoft.com/office/drawing/2014/main" val="151720951"/>
                  </a:ext>
                </a:extLst>
              </a:tr>
              <a:tr h="97994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node-installer</a:t>
                      </a: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Python</a:t>
                      </a: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Installation wizard</a:t>
                      </a:r>
                    </a:p>
                  </a:txBody>
                  <a:tcPr marL="61235" marR="61235" marT="31107" marB="31107"/>
                </a:tc>
                <a:extLst>
                  <a:ext uri="{0D108BD9-81ED-4DB2-BD59-A6C34878D82A}">
                    <a16:rowId xmlns:a16="http://schemas.microsoft.com/office/drawing/2014/main" val="560854850"/>
                  </a:ext>
                </a:extLst>
              </a:tr>
              <a:tr h="171113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OdimH5</a:t>
                      </a: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Java</a:t>
                      </a: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Data injector using ODIM_H5 and Rainbow file formats</a:t>
                      </a:r>
                    </a:p>
                  </a:txBody>
                  <a:tcPr marL="61235" marR="61235" marT="31107" marB="31107"/>
                </a:tc>
                <a:extLst>
                  <a:ext uri="{0D108BD9-81ED-4DB2-BD59-A6C34878D82A}">
                    <a16:rowId xmlns:a16="http://schemas.microsoft.com/office/drawing/2014/main" val="1978045038"/>
                  </a:ext>
                </a:extLst>
              </a:tr>
              <a:tr h="97994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RAVE</a:t>
                      </a: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C, Python</a:t>
                      </a: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Product generation framework and toolbox</a:t>
                      </a:r>
                    </a:p>
                  </a:txBody>
                  <a:tcPr marL="61235" marR="61235" marT="31107" marB="31107"/>
                </a:tc>
                <a:extLst>
                  <a:ext uri="{0D108BD9-81ED-4DB2-BD59-A6C34878D82A}">
                    <a16:rowId xmlns:a16="http://schemas.microsoft.com/office/drawing/2014/main" val="3053874833"/>
                  </a:ext>
                </a:extLst>
              </a:tr>
              <a:tr h="97994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 dirty="0" err="1">
                          <a:solidFill>
                            <a:srgbClr val="000000"/>
                          </a:solidFill>
                          <a:latin typeface="Arial"/>
                        </a:rPr>
                        <a:t>baltrad_wrwp</a:t>
                      </a:r>
                      <a:endParaRPr lang="en-GB" sz="12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C, Python</a:t>
                      </a: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Wind products</a:t>
                      </a:r>
                    </a:p>
                  </a:txBody>
                  <a:tcPr marL="61235" marR="61235" marT="31107" marB="31107"/>
                </a:tc>
                <a:extLst>
                  <a:ext uri="{0D108BD9-81ED-4DB2-BD59-A6C34878D82A}">
                    <a16:rowId xmlns:a16="http://schemas.microsoft.com/office/drawing/2014/main" val="228634039"/>
                  </a:ext>
                </a:extLst>
              </a:tr>
              <a:tr h="97994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 dirty="0" err="1">
                          <a:solidFill>
                            <a:srgbClr val="000000"/>
                          </a:solidFill>
                          <a:latin typeface="Arial"/>
                        </a:rPr>
                        <a:t>baltrad-ppc</a:t>
                      </a:r>
                      <a:endParaRPr lang="en-GB" sz="12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C, Python</a:t>
                      </a: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Polarimetric processing chain</a:t>
                      </a:r>
                    </a:p>
                  </a:txBody>
                  <a:tcPr marL="61235" marR="61235" marT="31107" marB="31107"/>
                </a:tc>
                <a:extLst>
                  <a:ext uri="{0D108BD9-81ED-4DB2-BD59-A6C34878D82A}">
                    <a16:rowId xmlns:a16="http://schemas.microsoft.com/office/drawing/2014/main" val="4274887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3505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B206EFCE-6225-6A9E-60D3-CA5BE9E9ED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16405" marR="0" lvl="0" indent="0" algn="l" defTabSz="914400" rtl="0" eaLnBrk="1" fontAlgn="base" latinLnBrk="0" hangingPunct="1">
              <a:lnSpc>
                <a:spcPct val="100000"/>
              </a:lnSpc>
              <a:spcBef>
                <a:spcPts val="661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97" b="0" i="0" u="none" strike="noStrike" kern="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  <a:hlinkClick r:id="rId2"/>
              </a:rPr>
              <a:t>Py</a:t>
            </a:r>
            <a:r>
              <a:rPr kumimoji="0" lang="en-GB" sz="1497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  <a:hlinkClick r:id="rId2"/>
              </a:rPr>
              <a:t>-TROLL</a:t>
            </a:r>
            <a:r>
              <a:rPr kumimoji="0" lang="en-GB" sz="1497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: satellite data processing</a:t>
            </a:r>
          </a:p>
          <a:p>
            <a:pPr marL="416405" marR="0" lvl="0" indent="0" algn="l" defTabSz="914400" rtl="0" eaLnBrk="1" fontAlgn="base" latinLnBrk="0" hangingPunct="1">
              <a:lnSpc>
                <a:spcPct val="100000"/>
              </a:lnSpc>
              <a:spcBef>
                <a:spcPts val="661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97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  <a:hlinkClick r:id="rId3"/>
              </a:rPr>
              <a:t>WRF</a:t>
            </a:r>
            <a:r>
              <a:rPr kumimoji="0" lang="en-GB" sz="1497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: weather Research and Forecasting Model</a:t>
            </a:r>
          </a:p>
          <a:p>
            <a:pPr marL="416405" marR="0" lvl="0" indent="0" algn="l" defTabSz="914400" rtl="0" eaLnBrk="1" fontAlgn="base" latinLnBrk="0" hangingPunct="1">
              <a:lnSpc>
                <a:spcPct val="100000"/>
              </a:lnSpc>
              <a:spcBef>
                <a:spcPts val="661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97" b="0" i="0" u="none" strike="noStrike" kern="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  <a:hlinkClick r:id="rId4"/>
              </a:rPr>
              <a:t>MetPy</a:t>
            </a:r>
            <a:r>
              <a:rPr kumimoji="0" lang="en-GB" sz="1497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: weather data visualization</a:t>
            </a:r>
          </a:p>
          <a:p>
            <a:pPr marL="416405" marR="0" lvl="0" indent="0" algn="l" defTabSz="914400" rtl="0" eaLnBrk="1" fontAlgn="base" latinLnBrk="0" hangingPunct="1">
              <a:lnSpc>
                <a:spcPct val="100000"/>
              </a:lnSpc>
              <a:spcBef>
                <a:spcPts val="661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97" b="0" i="0" u="none" strike="noStrike" kern="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  <a:hlinkClick r:id="rId5"/>
              </a:rPr>
              <a:t>Metview</a:t>
            </a:r>
            <a:r>
              <a:rPr kumimoji="0" lang="en-GB" sz="1497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: Meteorological workstation</a:t>
            </a:r>
          </a:p>
          <a:p>
            <a:pPr marL="416405" marR="0" lvl="0" indent="0" algn="l" defTabSz="914400" rtl="0" eaLnBrk="1" fontAlgn="base" latinLnBrk="0" hangingPunct="1">
              <a:lnSpc>
                <a:spcPct val="100000"/>
              </a:lnSpc>
              <a:spcBef>
                <a:spcPts val="661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97" b="0" i="0" u="none" strike="noStrike" kern="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  <a:hlinkClick r:id="rId6"/>
              </a:rPr>
              <a:t>MetWork</a:t>
            </a:r>
            <a:r>
              <a:rPr kumimoji="0" lang="en-GB" sz="1497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  <a:hlinkClick r:id="rId6"/>
              </a:rPr>
              <a:t> Framework</a:t>
            </a:r>
            <a:r>
              <a:rPr kumimoji="0" lang="en-GB" sz="1497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: Useful modules to build meteorological applications</a:t>
            </a:r>
          </a:p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C408596E-6904-449A-BE12-87C8AD1D5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</a:t>
            </a:r>
            <a:r>
              <a:rPr lang="fr-FR" dirty="0" err="1"/>
              <a:t>meteorological</a:t>
            </a:r>
            <a:r>
              <a:rPr lang="fr-FR" dirty="0"/>
              <a:t> software</a:t>
            </a:r>
          </a:p>
        </p:txBody>
      </p:sp>
    </p:spTree>
    <p:extLst>
      <p:ext uri="{BB962C8B-B14F-4D97-AF65-F5344CB8AC3E}">
        <p14:creationId xmlns:p14="http://schemas.microsoft.com/office/powerpoint/2010/main" val="3365184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56EA90A-64FF-C19A-07AB-3FDA486F8A7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118178" y="7349"/>
            <a:ext cx="6858050" cy="5143476"/>
          </a:xfrm>
          <a:prstGeom prst="rect">
            <a:avLst/>
          </a:prstGeom>
          <a:ln w="36000">
            <a:noFill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0D645E9-64AF-4473-EAA1-F27B6ACF3C52}"/>
              </a:ext>
            </a:extLst>
          </p:cNvPr>
          <p:cNvSpPr txBox="1"/>
          <p:nvPr/>
        </p:nvSpPr>
        <p:spPr>
          <a:xfrm>
            <a:off x="2682604" y="93812"/>
            <a:ext cx="4370693" cy="3947928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sz="4491" b="0" strike="noStrike" spc="-1" dirty="0">
                <a:solidFill>
                  <a:srgbClr val="CC9900"/>
                </a:solidFill>
                <a:latin typeface="Times New Roman"/>
              </a:rPr>
              <a:t>GRAZIE !</a:t>
            </a:r>
            <a:endParaRPr lang="en-GB" sz="4491" b="0" strike="noStrike" spc="-1" dirty="0">
              <a:solidFill>
                <a:srgbClr val="000000"/>
              </a:solidFill>
              <a:latin typeface="Times New Roman"/>
            </a:endParaRPr>
          </a:p>
          <a:p>
            <a:pPr algn="ctr"/>
            <a:r>
              <a:rPr lang="en-GB" sz="4491" b="0" strike="noStrike" spc="-1" dirty="0">
                <a:solidFill>
                  <a:srgbClr val="CC9900"/>
                </a:solidFill>
                <a:latin typeface="Times New Roman"/>
              </a:rPr>
              <a:t>MERCI!</a:t>
            </a:r>
            <a:endParaRPr lang="en-GB" sz="4491" b="0" strike="noStrike" spc="-1" dirty="0">
              <a:solidFill>
                <a:srgbClr val="000000"/>
              </a:solidFill>
              <a:latin typeface="Times New Roman"/>
            </a:endParaRPr>
          </a:p>
          <a:p>
            <a:pPr algn="ctr"/>
            <a:r>
              <a:rPr lang="en-GB" sz="4491" b="0" strike="noStrike" spc="-1" dirty="0">
                <a:solidFill>
                  <a:srgbClr val="CC9900"/>
                </a:solidFill>
                <a:latin typeface="Times New Roman"/>
              </a:rPr>
              <a:t>THANK YOU !</a:t>
            </a:r>
            <a:endParaRPr lang="en-GB" sz="4491" b="0" strike="noStrike" spc="-1" dirty="0">
              <a:solidFill>
                <a:srgbClr val="000000"/>
              </a:solidFill>
              <a:latin typeface="Times New Roman"/>
            </a:endParaRPr>
          </a:p>
          <a:p>
            <a:pPr algn="ctr"/>
            <a:r>
              <a:rPr lang="en-GB" sz="4491" b="0" strike="noStrike" spc="-1" dirty="0">
                <a:solidFill>
                  <a:srgbClr val="CC9900"/>
                </a:solidFill>
                <a:latin typeface="Times New Roman"/>
              </a:rPr>
              <a:t>GRÀCIES!</a:t>
            </a:r>
            <a:endParaRPr lang="en-GB" sz="4491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13462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82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3160BC9C-EDEF-7910-B97E-C78BCADCD2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fr-FR" sz="5400" dirty="0"/>
              <a:t>1. Introduction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52772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53DD6D2E-6B5E-AF90-AAB3-C44C1A802F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 software package is open source if :</a:t>
            </a:r>
          </a:p>
          <a:p>
            <a:pPr lvl="1"/>
            <a:r>
              <a:rPr lang="en-US" sz="1400" dirty="0"/>
              <a:t>Allows </a:t>
            </a:r>
            <a:r>
              <a:rPr lang="en-US" sz="1400" b="1" dirty="0"/>
              <a:t>free</a:t>
            </a:r>
            <a:r>
              <a:rPr lang="en-US" sz="1400" dirty="0"/>
              <a:t> (senza </a:t>
            </a:r>
            <a:r>
              <a:rPr lang="en-US" sz="1400" dirty="0" err="1"/>
              <a:t>pagare</a:t>
            </a:r>
            <a:r>
              <a:rPr lang="en-US" sz="1400" dirty="0"/>
              <a:t>) redistribution </a:t>
            </a:r>
          </a:p>
          <a:p>
            <a:pPr lvl="1"/>
            <a:r>
              <a:rPr lang="en-US" sz="1400" b="1" dirty="0"/>
              <a:t>Includes the source code </a:t>
            </a:r>
            <a:r>
              <a:rPr lang="en-US" sz="1400" dirty="0"/>
              <a:t>(or it is easily accessible) and allows distribution of both compiled and source code.</a:t>
            </a:r>
          </a:p>
          <a:p>
            <a:pPr lvl="1"/>
            <a:r>
              <a:rPr lang="en-US" sz="1400" b="1" dirty="0"/>
              <a:t>Allows modifications </a:t>
            </a:r>
            <a:r>
              <a:rPr lang="en-US" sz="1400" dirty="0"/>
              <a:t>and derived works, allows distributing them under the same terms as the license of the original software</a:t>
            </a:r>
          </a:p>
          <a:p>
            <a:pPr lvl="1"/>
            <a:r>
              <a:rPr lang="en-US" sz="1400" u="sng" dirty="0"/>
              <a:t>No discrimination </a:t>
            </a:r>
            <a:r>
              <a:rPr lang="en-US" sz="1400" dirty="0"/>
              <a:t>against persons or groups</a:t>
            </a:r>
          </a:p>
          <a:p>
            <a:pPr lvl="1"/>
            <a:r>
              <a:rPr lang="en-US" sz="1400" u="sng" dirty="0"/>
              <a:t>No discrimination </a:t>
            </a:r>
            <a:r>
              <a:rPr lang="en-US" sz="1400" dirty="0"/>
              <a:t>against fields of use (e.g. business, genetic research)</a:t>
            </a:r>
          </a:p>
          <a:p>
            <a:pPr lvl="1"/>
            <a:r>
              <a:rPr lang="en-US" sz="1400" dirty="0"/>
              <a:t>No need for any other license (apart from the one of the package) to use it</a:t>
            </a:r>
          </a:p>
          <a:p>
            <a:pPr lvl="1"/>
            <a:r>
              <a:rPr lang="en-US" sz="1400" dirty="0"/>
              <a:t>The license is not specific to a product, software within a distribution can be used and distributed independently</a:t>
            </a:r>
          </a:p>
          <a:p>
            <a:pPr lvl="1"/>
            <a:r>
              <a:rPr lang="en-US" sz="1400" dirty="0"/>
              <a:t>The license does not restrict the use of other software</a:t>
            </a:r>
          </a:p>
          <a:p>
            <a:pPr lvl="1"/>
            <a:r>
              <a:rPr lang="en-US" sz="1400" dirty="0"/>
              <a:t>The license is technology-neutral</a:t>
            </a:r>
          </a:p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DA283A20-B23C-B05C-A64B-317B80035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Open-Source Software ?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7511B6F-1191-8F91-85BD-BE89318F2B14}"/>
              </a:ext>
            </a:extLst>
          </p:cNvPr>
          <p:cNvSpPr txBox="1"/>
          <p:nvPr/>
        </p:nvSpPr>
        <p:spPr>
          <a:xfrm>
            <a:off x="6204840" y="1394459"/>
            <a:ext cx="2340000" cy="36000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600" b="0" strike="noStrike" spc="-1" dirty="0">
                <a:solidFill>
                  <a:srgbClr val="000000"/>
                </a:solidFill>
                <a:latin typeface="Times New Roman"/>
                <a:hlinkClick r:id="rId2"/>
              </a:rPr>
              <a:t>https://opensource.org</a:t>
            </a:r>
            <a:r>
              <a:rPr lang="en-GB" sz="16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5359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5C4FF0B-AD3D-67FC-AEE1-5CAE2B4C36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Since the late 2000s (and even before) there has been a number of major open-source projects released (see e.g. </a:t>
            </a:r>
            <a:r>
              <a:rPr lang="en-US" dirty="0">
                <a:hlinkClick r:id="rId2"/>
              </a:rPr>
              <a:t>https://openradarscience.org</a:t>
            </a:r>
            <a:r>
              <a:rPr lang="en-US" dirty="0"/>
              <a:t>).</a:t>
            </a:r>
          </a:p>
          <a:p>
            <a:r>
              <a:rPr lang="en-US" dirty="0"/>
              <a:t>Some of them are in a mature stage and are widely used in an </a:t>
            </a:r>
            <a:r>
              <a:rPr lang="en-US" b="1" dirty="0"/>
              <a:t>academic</a:t>
            </a:r>
            <a:r>
              <a:rPr lang="en-US" dirty="0"/>
              <a:t> (mostly) but also </a:t>
            </a:r>
            <a:r>
              <a:rPr lang="en-US" b="1" dirty="0"/>
              <a:t>operational environment</a:t>
            </a:r>
          </a:p>
          <a:p>
            <a:r>
              <a:rPr lang="en-US" dirty="0"/>
              <a:t>Most make use of modern tools (e.g. </a:t>
            </a:r>
            <a:r>
              <a:rPr lang="en-US" dirty="0" err="1"/>
              <a:t>github</a:t>
            </a:r>
            <a:r>
              <a:rPr lang="en-US" dirty="0"/>
              <a:t>, </a:t>
            </a:r>
            <a:r>
              <a:rPr lang="en-US" dirty="0" err="1"/>
              <a:t>conda</a:t>
            </a:r>
            <a:r>
              <a:rPr lang="en-US" dirty="0"/>
              <a:t>, docker) and practices (e.g. Continuous Integration, automatic tests) that make them easy to evolve and deploy</a:t>
            </a:r>
          </a:p>
          <a:p>
            <a:r>
              <a:rPr lang="en-US" dirty="0"/>
              <a:t>Most are </a:t>
            </a:r>
            <a:r>
              <a:rPr lang="en-US" u="sng" dirty="0"/>
              <a:t>backed by major weather services </a:t>
            </a:r>
            <a:r>
              <a:rPr lang="en-US" dirty="0"/>
              <a:t>or academic institutions</a:t>
            </a:r>
          </a:p>
          <a:p>
            <a:r>
              <a:rPr lang="en-US" dirty="0"/>
              <a:t>Projects </a:t>
            </a:r>
            <a:r>
              <a:rPr lang="en-US" b="1" dirty="0"/>
              <a:t>are not competing among them </a:t>
            </a:r>
            <a:r>
              <a:rPr lang="en-US" dirty="0"/>
              <a:t>but collaborating : Best practices and inter-operability are discussed regularly and joint open-source courses have been organized for years at major radar conferences (AMS, ERAD) </a:t>
            </a:r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06EDD7C-F412-7846-F2EA-1D19D1DF0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for weather radar 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802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0820B1F-591C-CE34-D216-5B53F8C7A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weather</a:t>
            </a:r>
            <a:r>
              <a:rPr lang="fr-FR" dirty="0"/>
              <a:t> radar business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43C280B-3DF6-E2CA-A50B-212F5C57D809}"/>
              </a:ext>
            </a:extLst>
          </p:cNvPr>
          <p:cNvSpPr txBox="1"/>
          <p:nvPr/>
        </p:nvSpPr>
        <p:spPr>
          <a:xfrm>
            <a:off x="4201226" y="4335422"/>
            <a:ext cx="1093408" cy="409783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25" b="0" strike="noStrike" spc="-1">
                <a:solidFill>
                  <a:srgbClr val="000000"/>
                </a:solidFill>
                <a:latin typeface="Arial"/>
              </a:rPr>
              <a:t>Radar control</a:t>
            </a:r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1957EF9-45E5-BD90-C68B-2199CECC3301}"/>
              </a:ext>
            </a:extLst>
          </p:cNvPr>
          <p:cNvSpPr txBox="1"/>
          <p:nvPr/>
        </p:nvSpPr>
        <p:spPr>
          <a:xfrm>
            <a:off x="3539891" y="3894532"/>
            <a:ext cx="1426280" cy="235631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25" b="0" strike="noStrike" spc="-1">
                <a:solidFill>
                  <a:srgbClr val="000000"/>
                </a:solidFill>
                <a:latin typeface="Arial"/>
              </a:rPr>
              <a:t>IQ data processing</a:t>
            </a:r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3AA6036-8E1C-8825-D068-1FEBBB07F16A}"/>
              </a:ext>
            </a:extLst>
          </p:cNvPr>
          <p:cNvSpPr txBox="1"/>
          <p:nvPr/>
        </p:nvSpPr>
        <p:spPr>
          <a:xfrm>
            <a:off x="3261640" y="3453642"/>
            <a:ext cx="1442691" cy="235631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25" b="0" strike="noStrike" spc="-1" dirty="0">
                <a:solidFill>
                  <a:srgbClr val="000000"/>
                </a:solidFill>
                <a:latin typeface="Arial"/>
              </a:rPr>
              <a:t>Moment correction</a:t>
            </a:r>
            <a:endParaRPr lang="en-GB" sz="1225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0C8F1A9-B9CD-CF45-9ABE-B78B3613CE3F}"/>
              </a:ext>
            </a:extLst>
          </p:cNvPr>
          <p:cNvSpPr txBox="1"/>
          <p:nvPr/>
        </p:nvSpPr>
        <p:spPr>
          <a:xfrm>
            <a:off x="4020951" y="2988258"/>
            <a:ext cx="1643409" cy="235631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25" b="0" strike="noStrike" spc="-1" dirty="0">
                <a:solidFill>
                  <a:srgbClr val="000000"/>
                </a:solidFill>
                <a:latin typeface="Arial"/>
              </a:rPr>
              <a:t>Gate-based products</a:t>
            </a:r>
            <a:endParaRPr lang="en-GB" sz="1225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A12DE2E-50FF-1BF2-9B4A-900C7BF7AB88}"/>
              </a:ext>
            </a:extLst>
          </p:cNvPr>
          <p:cNvSpPr txBox="1"/>
          <p:nvPr/>
        </p:nvSpPr>
        <p:spPr>
          <a:xfrm>
            <a:off x="4021196" y="2522873"/>
            <a:ext cx="1760377" cy="235631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25" b="0" strike="noStrike" spc="-1" dirty="0">
                <a:solidFill>
                  <a:srgbClr val="000000"/>
                </a:solidFill>
                <a:latin typeface="Arial"/>
              </a:rPr>
              <a:t>1D/2D/3D Compositing</a:t>
            </a:r>
            <a:endParaRPr lang="en-GB" sz="1225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9B570C0-0878-035F-4A7B-E50EFC69155D}"/>
              </a:ext>
            </a:extLst>
          </p:cNvPr>
          <p:cNvSpPr txBox="1"/>
          <p:nvPr/>
        </p:nvSpPr>
        <p:spPr>
          <a:xfrm>
            <a:off x="4070428" y="2008501"/>
            <a:ext cx="1711145" cy="235631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25" b="0" strike="noStrike" spc="-1" dirty="0">
                <a:solidFill>
                  <a:srgbClr val="000000"/>
                </a:solidFill>
                <a:latin typeface="Arial"/>
              </a:rPr>
              <a:t>Radar-based products</a:t>
            </a:r>
            <a:endParaRPr lang="en-GB" sz="1225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4C43B9C-3BAD-5B6C-3F2F-19BD05269EF7}"/>
              </a:ext>
            </a:extLst>
          </p:cNvPr>
          <p:cNvSpPr txBox="1"/>
          <p:nvPr/>
        </p:nvSpPr>
        <p:spPr>
          <a:xfrm>
            <a:off x="3996947" y="1494129"/>
            <a:ext cx="1831900" cy="235631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25" b="0" strike="noStrike" spc="-1" dirty="0">
                <a:solidFill>
                  <a:srgbClr val="000000"/>
                </a:solidFill>
                <a:latin typeface="Arial"/>
              </a:rPr>
              <a:t>Radar-derived products</a:t>
            </a:r>
            <a:endParaRPr lang="en-GB" sz="1225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A1C8747-81FC-FA6A-89EF-CC5CD48AFF54}"/>
              </a:ext>
            </a:extLst>
          </p:cNvPr>
          <p:cNvSpPr txBox="1"/>
          <p:nvPr/>
        </p:nvSpPr>
        <p:spPr>
          <a:xfrm>
            <a:off x="1033429" y="702976"/>
            <a:ext cx="1545566" cy="643455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89" b="0" strike="noStrike" spc="-1" dirty="0">
                <a:solidFill>
                  <a:srgbClr val="000000"/>
                </a:solidFill>
                <a:latin typeface="Arial"/>
              </a:rPr>
              <a:t>Metadata generation</a:t>
            </a:r>
            <a:endParaRPr lang="en-GB" sz="1089" b="0" strike="noStrike" spc="-1" dirty="0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 dirty="0">
                <a:solidFill>
                  <a:srgbClr val="C9211E"/>
                </a:solidFill>
                <a:latin typeface="Arial"/>
              </a:rPr>
              <a:t>Beam blockage</a:t>
            </a:r>
            <a:endParaRPr lang="en-GB" sz="953" b="0" strike="noStrike" spc="-1" dirty="0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 dirty="0">
                <a:solidFill>
                  <a:srgbClr val="C9211E"/>
                </a:solidFill>
                <a:latin typeface="Arial"/>
              </a:rPr>
              <a:t>Scattering simulations</a:t>
            </a:r>
            <a:endParaRPr lang="en-GB" sz="953" b="0" strike="noStrike" spc="-1" dirty="0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 dirty="0">
                <a:solidFill>
                  <a:srgbClr val="C9211E"/>
                </a:solidFill>
                <a:latin typeface="Arial"/>
              </a:rPr>
              <a:t>PSDs</a:t>
            </a:r>
            <a:endParaRPr lang="en-GB" sz="953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33F9F86-B385-41CA-D8DA-1301A0BC3E46}"/>
              </a:ext>
            </a:extLst>
          </p:cNvPr>
          <p:cNvSpPr txBox="1"/>
          <p:nvPr/>
        </p:nvSpPr>
        <p:spPr>
          <a:xfrm>
            <a:off x="6323379" y="702976"/>
            <a:ext cx="1821367" cy="643455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25" b="0" strike="noStrike" spc="-1">
                <a:solidFill>
                  <a:srgbClr val="000000"/>
                </a:solidFill>
                <a:latin typeface="Arial"/>
              </a:rPr>
              <a:t>Calibration/monitoring</a:t>
            </a:r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Solar monitoring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Sphere calibration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Inter-comparison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501A98-4E6F-17ED-7D13-7959F88DEDD1}"/>
              </a:ext>
            </a:extLst>
          </p:cNvPr>
          <p:cNvSpPr/>
          <p:nvPr/>
        </p:nvSpPr>
        <p:spPr>
          <a:xfrm>
            <a:off x="4241396" y="4286434"/>
            <a:ext cx="979756" cy="367409"/>
          </a:xfrm>
          <a:prstGeom prst="rect">
            <a:avLst/>
          </a:prstGeom>
          <a:noFill/>
          <a:ln w="29160" cap="rnd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71032" tIns="40415" rIns="71032" bIns="40415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3C16A6-B629-2840-801C-21CA2798945E}"/>
              </a:ext>
            </a:extLst>
          </p:cNvPr>
          <p:cNvSpPr/>
          <p:nvPr/>
        </p:nvSpPr>
        <p:spPr>
          <a:xfrm>
            <a:off x="3567814" y="3845544"/>
            <a:ext cx="2326921" cy="808299"/>
          </a:xfrm>
          <a:prstGeom prst="rect">
            <a:avLst/>
          </a:prstGeom>
          <a:noFill/>
          <a:ln w="29160" cap="rnd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71032" tIns="40415" rIns="71032" bIns="40415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5A80FE-218C-950F-384B-731BA570A22A}"/>
              </a:ext>
            </a:extLst>
          </p:cNvPr>
          <p:cNvSpPr/>
          <p:nvPr/>
        </p:nvSpPr>
        <p:spPr>
          <a:xfrm>
            <a:off x="3200405" y="3355666"/>
            <a:ext cx="3061739" cy="1298177"/>
          </a:xfrm>
          <a:prstGeom prst="rect">
            <a:avLst/>
          </a:prstGeom>
          <a:noFill/>
          <a:ln w="29160" cap="rnd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71032" tIns="40415" rIns="71032" bIns="40415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345537-AEBA-68B5-43E4-E15D53FBFC25}"/>
              </a:ext>
            </a:extLst>
          </p:cNvPr>
          <p:cNvSpPr/>
          <p:nvPr/>
        </p:nvSpPr>
        <p:spPr>
          <a:xfrm>
            <a:off x="2832996" y="2865788"/>
            <a:ext cx="3796556" cy="1788055"/>
          </a:xfrm>
          <a:prstGeom prst="rect">
            <a:avLst/>
          </a:prstGeom>
          <a:noFill/>
          <a:ln w="29160" cap="rnd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71032" tIns="40415" rIns="71032" bIns="40415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F30A23-78B4-1107-CB31-BAA925D29DB8}"/>
              </a:ext>
            </a:extLst>
          </p:cNvPr>
          <p:cNvSpPr/>
          <p:nvPr/>
        </p:nvSpPr>
        <p:spPr>
          <a:xfrm>
            <a:off x="2404353" y="2375909"/>
            <a:ext cx="4653843" cy="2277934"/>
          </a:xfrm>
          <a:prstGeom prst="rect">
            <a:avLst/>
          </a:prstGeom>
          <a:noFill/>
          <a:ln w="29160" cap="rnd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71032" tIns="40415" rIns="71032" bIns="40415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4A9347-89F5-4813-2E8C-0971ADB88F69}"/>
              </a:ext>
            </a:extLst>
          </p:cNvPr>
          <p:cNvSpPr/>
          <p:nvPr/>
        </p:nvSpPr>
        <p:spPr>
          <a:xfrm>
            <a:off x="2036944" y="1886031"/>
            <a:ext cx="5388660" cy="2767812"/>
          </a:xfrm>
          <a:prstGeom prst="rect">
            <a:avLst/>
          </a:prstGeom>
          <a:noFill/>
          <a:ln w="29160" cap="rnd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71032" tIns="40415" rIns="71032" bIns="40415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84CB4A-6270-BCC7-568A-368B24D27960}"/>
              </a:ext>
            </a:extLst>
          </p:cNvPr>
          <p:cNvSpPr/>
          <p:nvPr/>
        </p:nvSpPr>
        <p:spPr>
          <a:xfrm>
            <a:off x="1669535" y="1396153"/>
            <a:ext cx="6123478" cy="3257690"/>
          </a:xfrm>
          <a:prstGeom prst="rect">
            <a:avLst/>
          </a:prstGeom>
          <a:noFill/>
          <a:ln w="29160" cap="rnd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71032" tIns="40415" rIns="71032" bIns="40415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F0E12F8-EF60-EC97-9C1C-F26C7524F4EB}"/>
              </a:ext>
            </a:extLst>
          </p:cNvPr>
          <p:cNvSpPr txBox="1"/>
          <p:nvPr/>
        </p:nvSpPr>
        <p:spPr>
          <a:xfrm>
            <a:off x="1958319" y="4653843"/>
            <a:ext cx="1364556" cy="235631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25" b="0" strike="noStrike" spc="-1" dirty="0">
                <a:solidFill>
                  <a:srgbClr val="000000"/>
                </a:solidFill>
                <a:latin typeface="Arial"/>
              </a:rPr>
              <a:t>Data visualization</a:t>
            </a:r>
            <a:endParaRPr lang="en-GB" sz="1225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46086F1-4D41-243A-05BC-94D7E892E6E1}"/>
              </a:ext>
            </a:extLst>
          </p:cNvPr>
          <p:cNvSpPr txBox="1"/>
          <p:nvPr/>
        </p:nvSpPr>
        <p:spPr>
          <a:xfrm>
            <a:off x="5770551" y="4640617"/>
            <a:ext cx="1287645" cy="235631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25" b="0" strike="noStrike" spc="-1" dirty="0">
                <a:solidFill>
                  <a:srgbClr val="000000"/>
                </a:solidFill>
                <a:latin typeface="Arial"/>
              </a:rPr>
              <a:t>Reading/Writing</a:t>
            </a:r>
            <a:endParaRPr lang="en-GB" sz="1225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C063497-7236-75CA-BB6D-25C356E0E2F0}"/>
              </a:ext>
            </a:extLst>
          </p:cNvPr>
          <p:cNvSpPr txBox="1"/>
          <p:nvPr/>
        </p:nvSpPr>
        <p:spPr>
          <a:xfrm>
            <a:off x="4853744" y="3884000"/>
            <a:ext cx="999107" cy="328953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53" b="0" strike="noStrike" spc="-1">
                <a:solidFill>
                  <a:srgbClr val="C9211E"/>
                </a:solidFill>
                <a:latin typeface="Times New Roman"/>
              </a:rPr>
              <a:t>Raw Dual-pol/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Times New Roman"/>
              </a:rPr>
              <a:t>Doppler moments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6CB1A80-C412-3B58-24D6-27002FE7C096}"/>
              </a:ext>
            </a:extLst>
          </p:cNvPr>
          <p:cNvSpPr txBox="1"/>
          <p:nvPr/>
        </p:nvSpPr>
        <p:spPr>
          <a:xfrm>
            <a:off x="5466337" y="3355666"/>
            <a:ext cx="857042" cy="469303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KDP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Attenuation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050AB2B-AA54-7518-9415-A042CAB9DD0E}"/>
              </a:ext>
            </a:extLst>
          </p:cNvPr>
          <p:cNvSpPr txBox="1"/>
          <p:nvPr/>
        </p:nvSpPr>
        <p:spPr>
          <a:xfrm>
            <a:off x="5564557" y="2880239"/>
            <a:ext cx="999107" cy="469303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RR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LWC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hydro-class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95908D4-1FA8-6AAB-6029-284C8742EC5B}"/>
              </a:ext>
            </a:extLst>
          </p:cNvPr>
          <p:cNvSpPr txBox="1"/>
          <p:nvPr/>
        </p:nvSpPr>
        <p:spPr>
          <a:xfrm>
            <a:off x="6030186" y="2390606"/>
            <a:ext cx="905540" cy="475182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QVP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VPR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ML detection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A9D988E-BF5A-EB02-2446-B72EBE2F0F24}"/>
              </a:ext>
            </a:extLst>
          </p:cNvPr>
          <p:cNvSpPr txBox="1"/>
          <p:nvPr/>
        </p:nvSpPr>
        <p:spPr>
          <a:xfrm>
            <a:off x="6422334" y="1900973"/>
            <a:ext cx="999107" cy="469303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Ground QPE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PoH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Mesh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40BC7AB-0A3E-1F29-48E0-EDB1ACE04D26}"/>
              </a:ext>
            </a:extLst>
          </p:cNvPr>
          <p:cNvSpPr txBox="1"/>
          <p:nvPr/>
        </p:nvSpPr>
        <p:spPr>
          <a:xfrm>
            <a:off x="5857994" y="1411340"/>
            <a:ext cx="2078063" cy="469303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Precipitation Nowcasting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Assimilation in NWP models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Storm tracking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5E44AEF-F214-7FFB-6926-B31ED480DC81}"/>
              </a:ext>
            </a:extLst>
          </p:cNvPr>
          <p:cNvSpPr txBox="1"/>
          <p:nvPr/>
        </p:nvSpPr>
        <p:spPr>
          <a:xfrm>
            <a:off x="1669536" y="1411585"/>
            <a:ext cx="1322671" cy="469303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Severe weather alarms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radar/RG merging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C1ED00A-3A37-5C1E-C1A3-94D7CDC89DAE}"/>
              </a:ext>
            </a:extLst>
          </p:cNvPr>
          <p:cNvSpPr txBox="1"/>
          <p:nvPr/>
        </p:nvSpPr>
        <p:spPr>
          <a:xfrm>
            <a:off x="2061438" y="1886031"/>
            <a:ext cx="1812549" cy="605245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VAD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3D winds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Bird/insect migration detection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ABAF369C-F067-5E55-2620-110D07218278}"/>
              </a:ext>
            </a:extLst>
          </p:cNvPr>
          <p:cNvSpPr txBox="1"/>
          <p:nvPr/>
        </p:nvSpPr>
        <p:spPr>
          <a:xfrm>
            <a:off x="4608805" y="3382609"/>
            <a:ext cx="891333" cy="469303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Clutter removal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De-aliased Vr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CEE92F4-6B10-82B1-384C-4BB7224409D5}"/>
              </a:ext>
            </a:extLst>
          </p:cNvPr>
          <p:cNvSpPr txBox="1"/>
          <p:nvPr/>
        </p:nvSpPr>
        <p:spPr>
          <a:xfrm>
            <a:off x="5785737" y="1901218"/>
            <a:ext cx="636597" cy="474692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VIL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Zmax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Echo top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3398CAA-C97C-3032-F730-916DC2D3E064}"/>
              </a:ext>
            </a:extLst>
          </p:cNvPr>
          <p:cNvSpPr txBox="1"/>
          <p:nvPr/>
        </p:nvSpPr>
        <p:spPr>
          <a:xfrm>
            <a:off x="2776905" y="1420647"/>
            <a:ext cx="1831900" cy="469303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Forest fires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Hydrological models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Bird/insect migration prediction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A800D35-5062-B40C-E75A-F9627249EACB}"/>
              </a:ext>
            </a:extLst>
          </p:cNvPr>
          <p:cNvSpPr/>
          <p:nvPr/>
        </p:nvSpPr>
        <p:spPr>
          <a:xfrm>
            <a:off x="1669536" y="4653843"/>
            <a:ext cx="2939269" cy="244939"/>
          </a:xfrm>
          <a:prstGeom prst="rect">
            <a:avLst/>
          </a:prstGeom>
          <a:noFill/>
          <a:ln w="29160" cap="rnd">
            <a:solidFill>
              <a:srgbClr val="556B2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71032" tIns="40415" rIns="71032" bIns="40415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6E76B-D672-7487-5C58-A0F6AA809C66}"/>
              </a:ext>
            </a:extLst>
          </p:cNvPr>
          <p:cNvSpPr/>
          <p:nvPr/>
        </p:nvSpPr>
        <p:spPr>
          <a:xfrm>
            <a:off x="4853744" y="4653843"/>
            <a:ext cx="2939269" cy="244939"/>
          </a:xfrm>
          <a:prstGeom prst="rect">
            <a:avLst/>
          </a:prstGeom>
          <a:noFill/>
          <a:ln w="29160" cap="rnd">
            <a:solidFill>
              <a:srgbClr val="556B2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71032" tIns="40415" rIns="71032" bIns="40415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BF589F6-1C61-A5CA-8EC2-750D7E662CC3}"/>
              </a:ext>
            </a:extLst>
          </p:cNvPr>
          <p:cNvSpPr/>
          <p:nvPr/>
        </p:nvSpPr>
        <p:spPr>
          <a:xfrm>
            <a:off x="1032694" y="734818"/>
            <a:ext cx="1494129" cy="612348"/>
          </a:xfrm>
          <a:prstGeom prst="rect">
            <a:avLst/>
          </a:prstGeom>
          <a:noFill/>
          <a:ln w="29160" cap="rnd">
            <a:solidFill>
              <a:srgbClr val="8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71032" tIns="40415" rIns="71032" bIns="40415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5A14B58-5F97-2FB5-59A6-3D70FF6B05EC}"/>
              </a:ext>
            </a:extLst>
          </p:cNvPr>
          <p:cNvSpPr/>
          <p:nvPr/>
        </p:nvSpPr>
        <p:spPr>
          <a:xfrm>
            <a:off x="6323379" y="734818"/>
            <a:ext cx="1592104" cy="612348"/>
          </a:xfrm>
          <a:prstGeom prst="rect">
            <a:avLst/>
          </a:prstGeom>
          <a:noFill/>
          <a:ln w="29160" cap="rnd">
            <a:solidFill>
              <a:srgbClr val="8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71032" tIns="40415" rIns="71032" bIns="40415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0560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0820B1F-591C-CE34-D216-5B53F8C7A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weather</a:t>
            </a:r>
            <a:r>
              <a:rPr lang="fr-FR" dirty="0"/>
              <a:t> radar business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2CDEF60-F1E3-E2AF-E6E1-420083BAA9AD}"/>
              </a:ext>
            </a:extLst>
          </p:cNvPr>
          <p:cNvSpPr txBox="1"/>
          <p:nvPr/>
        </p:nvSpPr>
        <p:spPr>
          <a:xfrm>
            <a:off x="4201226" y="4335423"/>
            <a:ext cx="1095199" cy="235631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25" b="0" strike="noStrike" spc="-1" dirty="0">
                <a:solidFill>
                  <a:srgbClr val="000000"/>
                </a:solidFill>
                <a:latin typeface="Arial"/>
              </a:rPr>
              <a:t>Radar control</a:t>
            </a:r>
            <a:endParaRPr lang="en-GB" sz="1225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0CC65708-3E52-3AC7-3FFC-4CC2F66AFCAA}"/>
              </a:ext>
            </a:extLst>
          </p:cNvPr>
          <p:cNvSpPr txBox="1"/>
          <p:nvPr/>
        </p:nvSpPr>
        <p:spPr>
          <a:xfrm>
            <a:off x="3539891" y="3894532"/>
            <a:ext cx="1426280" cy="235631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25" b="0" strike="noStrike" spc="-1" dirty="0">
                <a:solidFill>
                  <a:srgbClr val="000000"/>
                </a:solidFill>
                <a:latin typeface="Arial"/>
              </a:rPr>
              <a:t>IQ data processing</a:t>
            </a:r>
            <a:endParaRPr lang="en-GB" sz="1225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35B66390-82E2-E49A-E31E-A0CFBFD7C5DB}"/>
              </a:ext>
            </a:extLst>
          </p:cNvPr>
          <p:cNvSpPr txBox="1"/>
          <p:nvPr/>
        </p:nvSpPr>
        <p:spPr>
          <a:xfrm>
            <a:off x="3922975" y="3453642"/>
            <a:ext cx="1445141" cy="235631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25" b="0" strike="noStrike" spc="-1" dirty="0">
                <a:solidFill>
                  <a:srgbClr val="000000"/>
                </a:solidFill>
                <a:latin typeface="Arial"/>
              </a:rPr>
              <a:t>Moment correction</a:t>
            </a:r>
            <a:endParaRPr lang="en-GB" sz="1225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910310CD-5B74-9A93-8678-4B964EE431F1}"/>
              </a:ext>
            </a:extLst>
          </p:cNvPr>
          <p:cNvSpPr txBox="1"/>
          <p:nvPr/>
        </p:nvSpPr>
        <p:spPr>
          <a:xfrm>
            <a:off x="4020951" y="2988258"/>
            <a:ext cx="1619537" cy="235631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25" b="0" strike="noStrike" spc="-1" dirty="0">
                <a:solidFill>
                  <a:srgbClr val="000000"/>
                </a:solidFill>
                <a:latin typeface="Arial"/>
              </a:rPr>
              <a:t>Gate-based products</a:t>
            </a:r>
            <a:endParaRPr lang="en-GB" sz="1225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069660D-BF03-D2A7-1A0F-1206827C873A}"/>
              </a:ext>
            </a:extLst>
          </p:cNvPr>
          <p:cNvSpPr txBox="1"/>
          <p:nvPr/>
        </p:nvSpPr>
        <p:spPr>
          <a:xfrm>
            <a:off x="4021196" y="2522873"/>
            <a:ext cx="1749355" cy="235631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25" b="0" strike="noStrike" spc="-1" dirty="0">
                <a:solidFill>
                  <a:srgbClr val="000000"/>
                </a:solidFill>
                <a:latin typeface="Arial"/>
              </a:rPr>
              <a:t>1D/2D/3D Compositing</a:t>
            </a:r>
            <a:endParaRPr lang="en-GB" sz="1225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A9DACE68-3073-21E7-3C0F-4F6CBACBD70D}"/>
              </a:ext>
            </a:extLst>
          </p:cNvPr>
          <p:cNvSpPr txBox="1"/>
          <p:nvPr/>
        </p:nvSpPr>
        <p:spPr>
          <a:xfrm>
            <a:off x="4070429" y="2008501"/>
            <a:ext cx="1700122" cy="235631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25" b="0" strike="noStrike" spc="-1" dirty="0">
                <a:solidFill>
                  <a:srgbClr val="000000"/>
                </a:solidFill>
                <a:latin typeface="Arial"/>
              </a:rPr>
              <a:t>Radar-based products</a:t>
            </a:r>
            <a:endParaRPr lang="en-GB" sz="1225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32C8BBF-4D17-44A2-CFA3-B74DE56E87BC}"/>
              </a:ext>
            </a:extLst>
          </p:cNvPr>
          <p:cNvSpPr txBox="1"/>
          <p:nvPr/>
        </p:nvSpPr>
        <p:spPr>
          <a:xfrm>
            <a:off x="3996947" y="1494129"/>
            <a:ext cx="1897788" cy="235631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25" b="0" strike="noStrike" spc="-1" dirty="0">
                <a:solidFill>
                  <a:srgbClr val="000000"/>
                </a:solidFill>
                <a:latin typeface="Arial"/>
              </a:rPr>
              <a:t>Radar-derived products</a:t>
            </a:r>
            <a:endParaRPr lang="en-GB" sz="1225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D80F79ED-2389-D7D6-ADDE-4AB71E2F1048}"/>
              </a:ext>
            </a:extLst>
          </p:cNvPr>
          <p:cNvSpPr txBox="1"/>
          <p:nvPr/>
        </p:nvSpPr>
        <p:spPr>
          <a:xfrm>
            <a:off x="1033429" y="710324"/>
            <a:ext cx="1592104" cy="1036092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90" b="0" strike="noStrike" spc="-1" dirty="0">
                <a:solidFill>
                  <a:srgbClr val="000000"/>
                </a:solidFill>
                <a:latin typeface="+mj-lt"/>
              </a:rPr>
              <a:t>Metadata generation</a:t>
            </a:r>
          </a:p>
          <a:p>
            <a:r>
              <a:rPr lang="en-GB" sz="953" b="0" strike="noStrike" spc="-1" dirty="0" err="1">
                <a:solidFill>
                  <a:srgbClr val="C9211E"/>
                </a:solidFill>
                <a:latin typeface="Arial"/>
              </a:rPr>
              <a:t>Pyrad</a:t>
            </a:r>
            <a:endParaRPr lang="en-GB" sz="953" b="0" strike="noStrike" spc="-1" dirty="0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 dirty="0" err="1">
                <a:solidFill>
                  <a:srgbClr val="C9211E"/>
                </a:solidFill>
                <a:latin typeface="Arial"/>
              </a:rPr>
              <a:t>Py-Tmatrix</a:t>
            </a:r>
            <a:endParaRPr lang="en-GB" sz="953" b="0" strike="noStrike" spc="-1" dirty="0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 dirty="0" err="1">
                <a:solidFill>
                  <a:srgbClr val="C9211E"/>
                </a:solidFill>
                <a:latin typeface="Arial"/>
              </a:rPr>
              <a:t>PyDSD</a:t>
            </a:r>
            <a:endParaRPr lang="en-GB" sz="953" b="0" strike="noStrike" spc="-1" dirty="0">
              <a:solidFill>
                <a:srgbClr val="000000"/>
              </a:solidFill>
              <a:latin typeface="Times New Roman"/>
            </a:endParaRPr>
          </a:p>
          <a:p>
            <a:endParaRPr lang="en-GB" sz="953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CAE60442-E80B-B392-039D-A2BF8D7D403F}"/>
              </a:ext>
            </a:extLst>
          </p:cNvPr>
          <p:cNvSpPr txBox="1"/>
          <p:nvPr/>
        </p:nvSpPr>
        <p:spPr>
          <a:xfrm>
            <a:off x="6323379" y="702976"/>
            <a:ext cx="1821367" cy="643455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25" b="0" strike="noStrike" spc="-1">
                <a:solidFill>
                  <a:srgbClr val="000000"/>
                </a:solidFill>
                <a:latin typeface="Arial"/>
              </a:rPr>
              <a:t>Calibration/monitoring</a:t>
            </a:r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Pyrad      BALTRAD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LROSE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wradlib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F08419F-055C-83FD-0A3B-225E3C1C2267}"/>
              </a:ext>
            </a:extLst>
          </p:cNvPr>
          <p:cNvSpPr/>
          <p:nvPr/>
        </p:nvSpPr>
        <p:spPr>
          <a:xfrm>
            <a:off x="4241396" y="4286434"/>
            <a:ext cx="979756" cy="367409"/>
          </a:xfrm>
          <a:prstGeom prst="rect">
            <a:avLst/>
          </a:prstGeom>
          <a:noFill/>
          <a:ln w="29160" cap="rnd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71032" tIns="40415" rIns="71032" bIns="40415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AC83D7-1731-A362-C8F5-BC201870E157}"/>
              </a:ext>
            </a:extLst>
          </p:cNvPr>
          <p:cNvSpPr/>
          <p:nvPr/>
        </p:nvSpPr>
        <p:spPr>
          <a:xfrm>
            <a:off x="3567814" y="3845544"/>
            <a:ext cx="2326921" cy="808299"/>
          </a:xfrm>
          <a:prstGeom prst="rect">
            <a:avLst/>
          </a:prstGeom>
          <a:noFill/>
          <a:ln w="29160" cap="rnd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71032" tIns="40415" rIns="71032" bIns="40415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1AC917-9773-16F8-7070-9F8467CB5CE6}"/>
              </a:ext>
            </a:extLst>
          </p:cNvPr>
          <p:cNvSpPr/>
          <p:nvPr/>
        </p:nvSpPr>
        <p:spPr>
          <a:xfrm>
            <a:off x="3200405" y="3355666"/>
            <a:ext cx="3061739" cy="1298177"/>
          </a:xfrm>
          <a:prstGeom prst="rect">
            <a:avLst/>
          </a:prstGeom>
          <a:noFill/>
          <a:ln w="29160" cap="rnd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71032" tIns="40415" rIns="71032" bIns="40415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F5D5FAF-41E1-7A26-2083-68B5D9F6D7EF}"/>
              </a:ext>
            </a:extLst>
          </p:cNvPr>
          <p:cNvSpPr/>
          <p:nvPr/>
        </p:nvSpPr>
        <p:spPr>
          <a:xfrm>
            <a:off x="2832996" y="2865788"/>
            <a:ext cx="3796556" cy="1788055"/>
          </a:xfrm>
          <a:prstGeom prst="rect">
            <a:avLst/>
          </a:prstGeom>
          <a:noFill/>
          <a:ln w="29160" cap="rnd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71032" tIns="40415" rIns="71032" bIns="40415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3FC2C4-397D-DDA3-0121-BE701D6E3458}"/>
              </a:ext>
            </a:extLst>
          </p:cNvPr>
          <p:cNvSpPr/>
          <p:nvPr/>
        </p:nvSpPr>
        <p:spPr>
          <a:xfrm>
            <a:off x="2404353" y="2375909"/>
            <a:ext cx="4653843" cy="2277934"/>
          </a:xfrm>
          <a:prstGeom prst="rect">
            <a:avLst/>
          </a:prstGeom>
          <a:noFill/>
          <a:ln w="29160" cap="rnd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71032" tIns="40415" rIns="71032" bIns="40415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F781334-F18F-C75B-49DA-18EF5FEBF596}"/>
              </a:ext>
            </a:extLst>
          </p:cNvPr>
          <p:cNvSpPr/>
          <p:nvPr/>
        </p:nvSpPr>
        <p:spPr>
          <a:xfrm>
            <a:off x="2036944" y="1886031"/>
            <a:ext cx="5388660" cy="2767812"/>
          </a:xfrm>
          <a:prstGeom prst="rect">
            <a:avLst/>
          </a:prstGeom>
          <a:noFill/>
          <a:ln w="29160" cap="rnd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71032" tIns="40415" rIns="71032" bIns="40415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39FDFC0-89E8-4B9B-F090-8C01AF481C10}"/>
              </a:ext>
            </a:extLst>
          </p:cNvPr>
          <p:cNvSpPr/>
          <p:nvPr/>
        </p:nvSpPr>
        <p:spPr>
          <a:xfrm>
            <a:off x="1669535" y="1396153"/>
            <a:ext cx="6123478" cy="3257690"/>
          </a:xfrm>
          <a:prstGeom prst="rect">
            <a:avLst/>
          </a:prstGeom>
          <a:noFill/>
          <a:ln w="29160" cap="rnd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71032" tIns="40415" rIns="71032" bIns="40415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0711D442-B2DC-2027-CA13-A2DC08232FDD}"/>
              </a:ext>
            </a:extLst>
          </p:cNvPr>
          <p:cNvSpPr txBox="1"/>
          <p:nvPr/>
        </p:nvSpPr>
        <p:spPr>
          <a:xfrm>
            <a:off x="1958319" y="4653843"/>
            <a:ext cx="1364556" cy="235631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25" b="0" strike="noStrike" spc="-1" dirty="0">
                <a:solidFill>
                  <a:srgbClr val="000000"/>
                </a:solidFill>
                <a:latin typeface="Arial"/>
              </a:rPr>
              <a:t>Data visualization</a:t>
            </a:r>
            <a:endParaRPr lang="en-GB" sz="1225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3A597CEC-0E6E-77D7-530C-E091E1A18DBE}"/>
              </a:ext>
            </a:extLst>
          </p:cNvPr>
          <p:cNvSpPr txBox="1"/>
          <p:nvPr/>
        </p:nvSpPr>
        <p:spPr>
          <a:xfrm>
            <a:off x="5770551" y="4640617"/>
            <a:ext cx="1327815" cy="235631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25" b="0" strike="noStrike" spc="-1" dirty="0">
                <a:solidFill>
                  <a:srgbClr val="000000"/>
                </a:solidFill>
                <a:latin typeface="Arial"/>
              </a:rPr>
              <a:t>Reading/Writing</a:t>
            </a:r>
            <a:endParaRPr lang="en-GB" sz="1225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46BCE097-8B35-F33F-5B1F-0F95F330D5D1}"/>
              </a:ext>
            </a:extLst>
          </p:cNvPr>
          <p:cNvSpPr txBox="1"/>
          <p:nvPr/>
        </p:nvSpPr>
        <p:spPr>
          <a:xfrm>
            <a:off x="4927225" y="3884000"/>
            <a:ext cx="999107" cy="333362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Pyrad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HighIQ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1332212D-BC08-FDF9-C1CD-1DDB3198EE19}"/>
              </a:ext>
            </a:extLst>
          </p:cNvPr>
          <p:cNvSpPr txBox="1"/>
          <p:nvPr/>
        </p:nvSpPr>
        <p:spPr>
          <a:xfrm>
            <a:off x="5392855" y="3369873"/>
            <a:ext cx="999107" cy="730163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Pyrad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Py-ART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wradlib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DA9EFC22-6EAC-8241-12DE-5D5A6AB84C54}"/>
              </a:ext>
            </a:extLst>
          </p:cNvPr>
          <p:cNvSpPr txBox="1"/>
          <p:nvPr/>
        </p:nvSpPr>
        <p:spPr>
          <a:xfrm>
            <a:off x="5936620" y="2892976"/>
            <a:ext cx="631698" cy="469303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Pyrad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Py-ART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wradlib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DB653F61-4F8D-DBB7-9D82-FEFE664B5F51}"/>
              </a:ext>
            </a:extLst>
          </p:cNvPr>
          <p:cNvSpPr txBox="1"/>
          <p:nvPr/>
        </p:nvSpPr>
        <p:spPr>
          <a:xfrm>
            <a:off x="2433991" y="2391831"/>
            <a:ext cx="754167" cy="473957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Pyrad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Py-ART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wradlib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87003FB6-5865-A10D-D775-1F0455256179}"/>
              </a:ext>
            </a:extLst>
          </p:cNvPr>
          <p:cNvSpPr txBox="1"/>
          <p:nvPr/>
        </p:nvSpPr>
        <p:spPr>
          <a:xfrm>
            <a:off x="6451237" y="1877704"/>
            <a:ext cx="999107" cy="469303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Pyrad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Py-ART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wradlib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CE2F5DAB-62A9-6F98-2977-163964C17462}"/>
              </a:ext>
            </a:extLst>
          </p:cNvPr>
          <p:cNvSpPr txBox="1"/>
          <p:nvPr/>
        </p:nvSpPr>
        <p:spPr>
          <a:xfrm>
            <a:off x="2066582" y="1886032"/>
            <a:ext cx="705180" cy="469303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PyDDA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PyTDA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SingleDop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D195C08F-9EAF-AAEB-D4CA-1E55C77B9327}"/>
              </a:ext>
            </a:extLst>
          </p:cNvPr>
          <p:cNvSpPr txBox="1"/>
          <p:nvPr/>
        </p:nvSpPr>
        <p:spPr>
          <a:xfrm>
            <a:off x="6059089" y="1396888"/>
            <a:ext cx="999107" cy="469303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Pysteps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Rainymotion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wradlib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9153125A-0B75-3D97-7C56-26F0572A733B}"/>
              </a:ext>
            </a:extLst>
          </p:cNvPr>
          <p:cNvSpPr txBox="1"/>
          <p:nvPr/>
        </p:nvSpPr>
        <p:spPr>
          <a:xfrm>
            <a:off x="2388677" y="1417218"/>
            <a:ext cx="628024" cy="469303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LROSE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TINT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56957959-97C6-0C59-82CB-12AE0019B60B}"/>
              </a:ext>
            </a:extLst>
          </p:cNvPr>
          <p:cNvSpPr txBox="1"/>
          <p:nvPr/>
        </p:nvSpPr>
        <p:spPr>
          <a:xfrm>
            <a:off x="2998085" y="1959513"/>
            <a:ext cx="753433" cy="469303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Rainforest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vol2bird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8AE953A7-6321-02A2-C4E6-0A7B1A955334}"/>
              </a:ext>
            </a:extLst>
          </p:cNvPr>
          <p:cNvSpPr txBox="1"/>
          <p:nvPr/>
        </p:nvSpPr>
        <p:spPr>
          <a:xfrm>
            <a:off x="5640488" y="1959513"/>
            <a:ext cx="682890" cy="333362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LROSE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BALTRAD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1F00B607-3990-3CE4-F43F-B814D55A2E4A}"/>
              </a:ext>
            </a:extLst>
          </p:cNvPr>
          <p:cNvSpPr txBox="1"/>
          <p:nvPr/>
        </p:nvSpPr>
        <p:spPr>
          <a:xfrm>
            <a:off x="6375306" y="2375910"/>
            <a:ext cx="682890" cy="333362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LROSE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BALTRAD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3FC060CA-811D-DB62-53C0-109B211A3440}"/>
              </a:ext>
            </a:extLst>
          </p:cNvPr>
          <p:cNvSpPr txBox="1"/>
          <p:nvPr/>
        </p:nvSpPr>
        <p:spPr>
          <a:xfrm>
            <a:off x="2943219" y="2939269"/>
            <a:ext cx="682890" cy="367409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LROSE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BALTRAD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6FCFC286-8DFF-6079-5EC1-F75536A2994C}"/>
              </a:ext>
            </a:extLst>
          </p:cNvPr>
          <p:cNvSpPr txBox="1"/>
          <p:nvPr/>
        </p:nvSpPr>
        <p:spPr>
          <a:xfrm>
            <a:off x="3237146" y="3382609"/>
            <a:ext cx="682890" cy="462935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LROSE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BALTRAD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971E45F-931C-B7D5-8560-ED35DB091A9E}"/>
              </a:ext>
            </a:extLst>
          </p:cNvPr>
          <p:cNvSpPr/>
          <p:nvPr/>
        </p:nvSpPr>
        <p:spPr>
          <a:xfrm>
            <a:off x="1669536" y="4653843"/>
            <a:ext cx="2939269" cy="244939"/>
          </a:xfrm>
          <a:prstGeom prst="rect">
            <a:avLst/>
          </a:prstGeom>
          <a:noFill/>
          <a:ln w="29160" cap="rnd">
            <a:solidFill>
              <a:srgbClr val="556B2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71032" tIns="40415" rIns="71032" bIns="40415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503D067-FA6D-6C79-374E-942609CDE22F}"/>
              </a:ext>
            </a:extLst>
          </p:cNvPr>
          <p:cNvSpPr/>
          <p:nvPr/>
        </p:nvSpPr>
        <p:spPr>
          <a:xfrm>
            <a:off x="4853744" y="4653843"/>
            <a:ext cx="2939269" cy="244939"/>
          </a:xfrm>
          <a:prstGeom prst="rect">
            <a:avLst/>
          </a:prstGeom>
          <a:noFill/>
          <a:ln w="29160" cap="rnd">
            <a:solidFill>
              <a:srgbClr val="556B2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71032" tIns="40415" rIns="71032" bIns="40415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0C0F48A-A5B7-324E-911A-540D05518368}"/>
              </a:ext>
            </a:extLst>
          </p:cNvPr>
          <p:cNvSpPr/>
          <p:nvPr/>
        </p:nvSpPr>
        <p:spPr>
          <a:xfrm>
            <a:off x="1032694" y="734818"/>
            <a:ext cx="1494129" cy="612348"/>
          </a:xfrm>
          <a:prstGeom prst="rect">
            <a:avLst/>
          </a:prstGeom>
          <a:noFill/>
          <a:ln w="29160" cap="rnd">
            <a:solidFill>
              <a:srgbClr val="8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71032" tIns="40415" rIns="71032" bIns="40415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5BF24A54-D06B-E0DC-2335-24D502E9922C}"/>
              </a:ext>
            </a:extLst>
          </p:cNvPr>
          <p:cNvSpPr txBox="1"/>
          <p:nvPr/>
        </p:nvSpPr>
        <p:spPr>
          <a:xfrm>
            <a:off x="1914475" y="884230"/>
            <a:ext cx="543030" cy="462935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53" b="0" strike="noStrike" spc="-1">
                <a:solidFill>
                  <a:srgbClr val="C9211E"/>
                </a:solidFill>
                <a:latin typeface="Times New Roman"/>
              </a:rPr>
              <a:t>wradlib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Times New Roman"/>
              </a:rPr>
              <a:t>LROSE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Times New Roman"/>
              </a:rPr>
              <a:t>PyBlock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06D2EC3-2A3E-FFB0-C46E-3A53704C4466}"/>
              </a:ext>
            </a:extLst>
          </p:cNvPr>
          <p:cNvSpPr/>
          <p:nvPr/>
        </p:nvSpPr>
        <p:spPr>
          <a:xfrm>
            <a:off x="6323379" y="734818"/>
            <a:ext cx="1592104" cy="612348"/>
          </a:xfrm>
          <a:prstGeom prst="rect">
            <a:avLst/>
          </a:prstGeom>
          <a:noFill/>
          <a:ln w="29160" cap="rnd">
            <a:solidFill>
              <a:srgbClr val="8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71032" tIns="40415" rIns="71032" bIns="40415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33805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3160BC9C-EDEF-7910-B97E-C78BCADCD2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fr-FR" sz="4800" dirty="0"/>
              <a:t>2. A </a:t>
            </a:r>
            <a:r>
              <a:rPr lang="fr-FR" sz="4800" dirty="0" err="1"/>
              <a:t>typical</a:t>
            </a:r>
            <a:r>
              <a:rPr lang="fr-FR" sz="4800" dirty="0"/>
              <a:t> radar data </a:t>
            </a:r>
            <a:r>
              <a:rPr lang="fr-FR" sz="4800" dirty="0" err="1"/>
              <a:t>processing</a:t>
            </a:r>
            <a:r>
              <a:rPr lang="fr-FR" sz="4800" dirty="0"/>
              <a:t> </a:t>
            </a:r>
            <a:r>
              <a:rPr lang="fr-FR" sz="4800" dirty="0" err="1"/>
              <a:t>chain</a:t>
            </a:r>
            <a:endParaRPr lang="fr-FR" sz="4800" dirty="0"/>
          </a:p>
          <a:p>
            <a:endParaRPr lang="fr-FR" sz="4800" dirty="0"/>
          </a:p>
        </p:txBody>
      </p:sp>
    </p:spTree>
    <p:extLst>
      <p:ext uri="{BB962C8B-B14F-4D97-AF65-F5344CB8AC3E}">
        <p14:creationId xmlns:p14="http://schemas.microsoft.com/office/powerpoint/2010/main" val="2825797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37D7ED3-2ABF-E12E-7CC1-6CB3E194C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IQ data </a:t>
            </a:r>
            <a:r>
              <a:rPr lang="fr-FR" dirty="0" err="1"/>
              <a:t>processing</a:t>
            </a:r>
            <a:endParaRPr lang="fr-FR" dirty="0"/>
          </a:p>
        </p:txBody>
      </p:sp>
      <p:sp>
        <p:nvSpPr>
          <p:cNvPr id="4" name="Organigramme : Procédé 3">
            <a:extLst>
              <a:ext uri="{FF2B5EF4-FFF2-40B4-BE49-F238E27FC236}">
                <a16:creationId xmlns:a16="http://schemas.microsoft.com/office/drawing/2014/main" id="{43640029-75E8-5157-5DC0-F856D2EB8701}"/>
              </a:ext>
            </a:extLst>
          </p:cNvPr>
          <p:cNvSpPr/>
          <p:nvPr/>
        </p:nvSpPr>
        <p:spPr>
          <a:xfrm>
            <a:off x="2726693" y="1648196"/>
            <a:ext cx="857287" cy="489878"/>
          </a:xfrm>
          <a:prstGeom prst="flowChartProcess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Spectra</a:t>
            </a:r>
          </a:p>
        </p:txBody>
      </p:sp>
      <p:sp>
        <p:nvSpPr>
          <p:cNvPr id="5" name="Organigramme : Procédé 4">
            <a:extLst>
              <a:ext uri="{FF2B5EF4-FFF2-40B4-BE49-F238E27FC236}">
                <a16:creationId xmlns:a16="http://schemas.microsoft.com/office/drawing/2014/main" id="{D0BC0FF0-62D5-6865-5CAD-CC96DD04499B}"/>
              </a:ext>
            </a:extLst>
          </p:cNvPr>
          <p:cNvSpPr/>
          <p:nvPr/>
        </p:nvSpPr>
        <p:spPr>
          <a:xfrm>
            <a:off x="3833328" y="1648196"/>
            <a:ext cx="857287" cy="489878"/>
          </a:xfrm>
          <a:prstGeom prst="flowChartProcess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Moment</a:t>
            </a:r>
          </a:p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Computation</a:t>
            </a:r>
          </a:p>
        </p:txBody>
      </p:sp>
      <p:sp>
        <p:nvSpPr>
          <p:cNvPr id="6" name="Organigramme : Procédé 5">
            <a:extLst>
              <a:ext uri="{FF2B5EF4-FFF2-40B4-BE49-F238E27FC236}">
                <a16:creationId xmlns:a16="http://schemas.microsoft.com/office/drawing/2014/main" id="{92E66932-AB6F-45B6-B847-713DE6F5CE4F}"/>
              </a:ext>
            </a:extLst>
          </p:cNvPr>
          <p:cNvSpPr/>
          <p:nvPr/>
        </p:nvSpPr>
        <p:spPr>
          <a:xfrm>
            <a:off x="3188403" y="980002"/>
            <a:ext cx="857287" cy="489878"/>
          </a:xfrm>
          <a:prstGeom prst="flowChartProcess">
            <a:avLst/>
          </a:prstGeom>
          <a:noFill/>
          <a:ln w="36000" cap="rnd">
            <a:solidFill>
              <a:srgbClr val="3465A4"/>
            </a:solidFill>
            <a:prstDash val="sys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Moment</a:t>
            </a:r>
          </a:p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Computation</a:t>
            </a:r>
          </a:p>
        </p:txBody>
      </p:sp>
      <p:sp>
        <p:nvSpPr>
          <p:cNvPr id="7" name="Organigramme : Données 6">
            <a:extLst>
              <a:ext uri="{FF2B5EF4-FFF2-40B4-BE49-F238E27FC236}">
                <a16:creationId xmlns:a16="http://schemas.microsoft.com/office/drawing/2014/main" id="{BBE3B3FF-1963-E151-08F3-58CA1EC5DE34}"/>
              </a:ext>
            </a:extLst>
          </p:cNvPr>
          <p:cNvSpPr/>
          <p:nvPr/>
        </p:nvSpPr>
        <p:spPr>
          <a:xfrm>
            <a:off x="4927226" y="1525726"/>
            <a:ext cx="1959513" cy="734817"/>
          </a:xfrm>
          <a:prstGeom prst="flowChartInputOutput">
            <a:avLst/>
          </a:prstGeom>
          <a:noFill/>
          <a:ln w="36000">
            <a:solidFill>
              <a:srgbClr val="18A30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Zh</a:t>
            </a:r>
          </a:p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Vr, W</a:t>
            </a:r>
            <a:r>
              <a:rPr lang="en-GB" sz="1225" b="0" strike="noStrike" spc="-1" baseline="-8000">
                <a:solidFill>
                  <a:srgbClr val="000000"/>
                </a:solidFill>
                <a:latin typeface="Times New Roman"/>
              </a:rPr>
              <a:t>D</a:t>
            </a:r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ZDR, PsiDP, RhoHV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D65CB18F-A8E0-EEBB-8164-CFE260E2E8CB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477345" y="1893135"/>
            <a:ext cx="249348" cy="0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92023D43-D3CC-D27C-0AD9-4CA5D8884ECB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583980" y="1893135"/>
            <a:ext cx="249593" cy="245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54BAF8D1-F154-7A86-8D27-7E059C07D835}"/>
              </a:ext>
            </a:extLst>
          </p:cNvPr>
          <p:cNvCxnSpPr>
            <a:stCxn id="5" idx="3"/>
            <a:endCxn id="7" idx="2"/>
          </p:cNvCxnSpPr>
          <p:nvPr/>
        </p:nvCxnSpPr>
        <p:spPr>
          <a:xfrm>
            <a:off x="4690615" y="1893135"/>
            <a:ext cx="432807" cy="245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11" name="Connecteur : en angle 10">
            <a:extLst>
              <a:ext uri="{FF2B5EF4-FFF2-40B4-BE49-F238E27FC236}">
                <a16:creationId xmlns:a16="http://schemas.microsoft.com/office/drawing/2014/main" id="{135206E8-03F6-33BC-4D25-35F1D9A0BE2E}"/>
              </a:ext>
            </a:extLst>
          </p:cNvPr>
          <p:cNvCxnSpPr>
            <a:cxnSpLocks/>
            <a:endCxn id="6" idx="1"/>
          </p:cNvCxnSpPr>
          <p:nvPr/>
        </p:nvCxnSpPr>
        <p:spPr>
          <a:xfrm rot="5400000" flipH="1" flipV="1">
            <a:off x="2440665" y="894334"/>
            <a:ext cx="417131" cy="1078344"/>
          </a:xfrm>
          <a:prstGeom prst="bentConnector2">
            <a:avLst/>
          </a:prstGeom>
          <a:ln w="36000">
            <a:solidFill>
              <a:srgbClr val="000000"/>
            </a:solidFill>
            <a:prstDash val="lgDash"/>
            <a:round/>
            <a:tailEnd type="triangle" w="med" len="med"/>
          </a:ln>
        </p:spPr>
      </p:cxnSp>
      <p:cxnSp>
        <p:nvCxnSpPr>
          <p:cNvPr id="12" name="Connecteur : en angle 11">
            <a:extLst>
              <a:ext uri="{FF2B5EF4-FFF2-40B4-BE49-F238E27FC236}">
                <a16:creationId xmlns:a16="http://schemas.microsoft.com/office/drawing/2014/main" id="{06518203-FBCB-EFCF-3958-28C29E13EAE0}"/>
              </a:ext>
            </a:extLst>
          </p:cNvPr>
          <p:cNvCxnSpPr>
            <a:stCxn id="6" idx="3"/>
            <a:endCxn id="7" idx="2"/>
          </p:cNvCxnSpPr>
          <p:nvPr/>
        </p:nvCxnSpPr>
        <p:spPr>
          <a:xfrm>
            <a:off x="4045690" y="1224941"/>
            <a:ext cx="1077732" cy="668439"/>
          </a:xfrm>
          <a:prstGeom prst="bentConnector3">
            <a:avLst>
              <a:gd name="adj1" fmla="val 70447"/>
            </a:avLst>
          </a:prstGeom>
          <a:ln w="36000">
            <a:solidFill>
              <a:srgbClr val="000000"/>
            </a:solidFill>
            <a:prstDash val="lgDash"/>
            <a:round/>
            <a:tailEnd type="triangle" w="med" len="med"/>
          </a:ln>
        </p:spPr>
      </p:cxnSp>
      <p:pic>
        <p:nvPicPr>
          <p:cNvPr id="13" name="Picture 3">
            <a:extLst>
              <a:ext uri="{FF2B5EF4-FFF2-40B4-BE49-F238E27FC236}">
                <a16:creationId xmlns:a16="http://schemas.microsoft.com/office/drawing/2014/main" id="{5229D171-DDE5-90E7-E0AE-02659A89DB00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979052" y="2920409"/>
            <a:ext cx="2081982" cy="1040991"/>
          </a:xfrm>
          <a:prstGeom prst="rect">
            <a:avLst/>
          </a:prstGeom>
          <a:ln w="0">
            <a:noFill/>
          </a:ln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9B709F9D-BE15-F989-E6E0-0FC71B33EF2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256986" y="2920409"/>
            <a:ext cx="2081982" cy="1040991"/>
          </a:xfrm>
          <a:prstGeom prst="rect">
            <a:avLst/>
          </a:prstGeom>
          <a:ln w="0">
            <a:noFill/>
          </a:ln>
        </p:spPr>
      </p:pic>
      <p:pic>
        <p:nvPicPr>
          <p:cNvPr id="15" name="Picture 9">
            <a:extLst>
              <a:ext uri="{FF2B5EF4-FFF2-40B4-BE49-F238E27FC236}">
                <a16:creationId xmlns:a16="http://schemas.microsoft.com/office/drawing/2014/main" id="{72224B7E-98D5-5157-4820-EF1512CA161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975565" y="2504503"/>
            <a:ext cx="1836798" cy="1836798"/>
          </a:xfrm>
          <a:prstGeom prst="rect">
            <a:avLst/>
          </a:prstGeom>
          <a:ln w="0">
            <a:noFill/>
          </a:ln>
        </p:spPr>
      </p:pic>
      <p:pic>
        <p:nvPicPr>
          <p:cNvPr id="16" name="Image 15" descr="Une image contenant ligne, conception&#10;&#10;Description générée automatiquement">
            <a:extLst>
              <a:ext uri="{FF2B5EF4-FFF2-40B4-BE49-F238E27FC236}">
                <a16:creationId xmlns:a16="http://schemas.microsoft.com/office/drawing/2014/main" id="{CCA4E560-A8E8-3A46-FE8F-C07D192A0E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723" y="1642072"/>
            <a:ext cx="838671" cy="48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70804"/>
      </p:ext>
    </p:extLst>
  </p:cSld>
  <p:clrMapOvr>
    <a:masterClrMapping/>
  </p:clrMapOvr>
</p:sld>
</file>

<file path=ppt/theme/theme1.xml><?xml version="1.0" encoding="utf-8"?>
<a:theme xmlns:a="http://schemas.openxmlformats.org/drawingml/2006/main" name="1_Kreuzraster komplett">
  <a:themeElements>
    <a:clrScheme name="Benutzerdefiniert 1">
      <a:dk1>
        <a:srgbClr val="000000"/>
      </a:dk1>
      <a:lt1>
        <a:srgbClr val="FFFFFF"/>
      </a:lt1>
      <a:dk2>
        <a:srgbClr val="000000"/>
      </a:dk2>
      <a:lt2>
        <a:srgbClr val="7D6E5F"/>
      </a:lt2>
      <a:accent1>
        <a:srgbClr val="FF0000"/>
      </a:accent1>
      <a:accent2>
        <a:srgbClr val="7D6E5F"/>
      </a:accent2>
      <a:accent3>
        <a:srgbClr val="5A735F"/>
      </a:accent3>
      <a:accent4>
        <a:srgbClr val="000000"/>
      </a:accent4>
      <a:accent5>
        <a:srgbClr val="DAEDEF"/>
      </a:accent5>
      <a:accent6>
        <a:srgbClr val="FAB45F"/>
      </a:accent6>
      <a:hlink>
        <a:srgbClr val="000000"/>
      </a:hlink>
      <a:folHlink>
        <a:srgbClr val="000000"/>
      </a:folHlink>
    </a:clrScheme>
    <a:fontScheme name="GSEDI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GSEDI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SEDI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SEDI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SEDI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SEDI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SEDI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SEDI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SEDI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SEDI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SEDI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SEDI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SEDI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711EB1397DA214C991D0114E1C6705F" ma:contentTypeVersion="1" ma:contentTypeDescription="Ein neues Dokument erstellen." ma:contentTypeScope="" ma:versionID="4f497952251489acb7320a0ddcdc69ee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5e9f62132f8a72b8ccdf838efe357e29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Geplantes Startdatum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Geplantes Enddatum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 ma:readOnly="tru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470CE0D-FADF-4C0F-90CA-E3B937E9A86B}">
  <ds:schemaRefs>
    <ds:schemaRef ds:uri="http://purl.org/dc/terms/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sharepoint/v3"/>
    <ds:schemaRef ds:uri="http://www.w3.org/XML/1998/namespace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8F031FF-B88D-427D-A541-B3BADEC17DB4}">
  <ds:schemaRefs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ternal/2005/internalDocumentation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EE9CD66-01A1-48D3-A44D-6CE49655947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de_Format_16-9</Template>
  <TotalTime>101</TotalTime>
  <Words>1623</Words>
  <Application>Microsoft Office PowerPoint</Application>
  <PresentationFormat>Affichage à l'écran (16:9)</PresentationFormat>
  <Paragraphs>429</Paragraphs>
  <Slides>29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5" baseType="lpstr">
      <vt:lpstr>Arial</vt:lpstr>
      <vt:lpstr>Roboto Light</vt:lpstr>
      <vt:lpstr>Symbol</vt:lpstr>
      <vt:lpstr>Times</vt:lpstr>
      <vt:lpstr>Times New Roman</vt:lpstr>
      <vt:lpstr>1_Kreuzraster komplett</vt:lpstr>
      <vt:lpstr>Weather radar data processing: open-source tools</vt:lpstr>
      <vt:lpstr>Contents</vt:lpstr>
      <vt:lpstr>Présentation PowerPoint</vt:lpstr>
      <vt:lpstr>What is Open-Source Software ?</vt:lpstr>
      <vt:lpstr>Open source for weather radar ?</vt:lpstr>
      <vt:lpstr>The weather radar business</vt:lpstr>
      <vt:lpstr>The weather radar business</vt:lpstr>
      <vt:lpstr>Présentation PowerPoint</vt:lpstr>
      <vt:lpstr>IQ data processing</vt:lpstr>
      <vt:lpstr>Moment correction</vt:lpstr>
      <vt:lpstr>Gate-based products</vt:lpstr>
      <vt:lpstr>Radar-based products</vt:lpstr>
      <vt:lpstr>Présentation PowerPoint</vt:lpstr>
      <vt:lpstr>Radar Data Formats</vt:lpstr>
      <vt:lpstr>CFRadial</vt:lpstr>
      <vt:lpstr>CFRadial</vt:lpstr>
      <vt:lpstr>ODIM_H5</vt:lpstr>
      <vt:lpstr>ODIM_H5</vt:lpstr>
      <vt:lpstr>NEXRAD-AR2 data</vt:lpstr>
      <vt:lpstr>Présentation PowerPoint</vt:lpstr>
      <vt:lpstr>Wradlib</vt:lpstr>
      <vt:lpstr>Wradlib functionality</vt:lpstr>
      <vt:lpstr>LROSE</vt:lpstr>
      <vt:lpstr>LROSE tools</vt:lpstr>
      <vt:lpstr>BALTRAD</vt:lpstr>
      <vt:lpstr>BALTRAD packages</vt:lpstr>
      <vt:lpstr>Other useful meteorological software</vt:lpstr>
      <vt:lpstr>Présentation PowerPoint</vt:lpstr>
      <vt:lpstr>Présentation PowerPoint</vt:lpstr>
    </vt:vector>
  </TitlesOfParts>
  <Company>MeteoSwiss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Cecconi Alessandro</dc:creator>
  <cp:lastModifiedBy>Jordi FIGUERAS VENTURA</cp:lastModifiedBy>
  <cp:revision>127</cp:revision>
  <cp:lastPrinted>2016-02-16T15:38:09Z</cp:lastPrinted>
  <dcterms:created xsi:type="dcterms:W3CDTF">2021-01-29T10:03:18Z</dcterms:created>
  <dcterms:modified xsi:type="dcterms:W3CDTF">2023-12-12T13:29:40Z</dcterms:modified>
</cp:coreProperties>
</file>